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44"/>
  </p:notesMasterIdLst>
  <p:handoutMasterIdLst>
    <p:handoutMasterId r:id="rId45"/>
  </p:handoutMasterIdLst>
  <p:sldIdLst>
    <p:sldId id="256" r:id="rId2"/>
    <p:sldId id="295" r:id="rId3"/>
    <p:sldId id="324" r:id="rId4"/>
    <p:sldId id="325" r:id="rId5"/>
    <p:sldId id="326" r:id="rId6"/>
    <p:sldId id="310" r:id="rId7"/>
    <p:sldId id="297" r:id="rId8"/>
    <p:sldId id="291" r:id="rId9"/>
    <p:sldId id="299" r:id="rId10"/>
    <p:sldId id="294" r:id="rId11"/>
    <p:sldId id="296" r:id="rId12"/>
    <p:sldId id="269" r:id="rId13"/>
    <p:sldId id="311" r:id="rId14"/>
    <p:sldId id="258" r:id="rId15"/>
    <p:sldId id="259" r:id="rId16"/>
    <p:sldId id="260" r:id="rId17"/>
    <p:sldId id="261" r:id="rId18"/>
    <p:sldId id="262" r:id="rId19"/>
    <p:sldId id="263" r:id="rId20"/>
    <p:sldId id="264" r:id="rId21"/>
    <p:sldId id="265" r:id="rId22"/>
    <p:sldId id="266" r:id="rId23"/>
    <p:sldId id="267" r:id="rId24"/>
    <p:sldId id="268" r:id="rId25"/>
    <p:sldId id="327" r:id="rId26"/>
    <p:sldId id="328" r:id="rId27"/>
    <p:sldId id="331" r:id="rId28"/>
    <p:sldId id="329" r:id="rId29"/>
    <p:sldId id="332"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33" r:id="rId43"/>
  </p:sldIdLst>
  <p:sldSz cx="9144000" cy="6858000" type="screen4x3"/>
  <p:notesSz cx="7315200" cy="96012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104">
          <p15:clr>
            <a:srgbClr val="A4A3A4"/>
          </p15:clr>
        </p15:guide>
        <p15:guide id="2" orient="horz" pos="960">
          <p15:clr>
            <a:srgbClr val="A4A3A4"/>
          </p15:clr>
        </p15:guide>
        <p15:guide id="3" orient="horz" pos="480">
          <p15:clr>
            <a:srgbClr val="A4A3A4"/>
          </p15:clr>
        </p15:guide>
        <p15:guide id="4" pos="528">
          <p15:clr>
            <a:srgbClr val="A4A3A4"/>
          </p15:clr>
        </p15:guide>
        <p15:guide id="5" pos="5136">
          <p15:clr>
            <a:srgbClr val="A4A3A4"/>
          </p15:clr>
        </p15:guide>
        <p15:guide id="6" pos="384">
          <p15:clr>
            <a:srgbClr val="A4A3A4"/>
          </p15:clr>
        </p15:guide>
      </p15:sldGuideLst>
    </p:ext>
    <p:ext uri="{2D200454-40CA-4A62-9FC3-DE9A4176ACB9}">
      <p15:notesGuideLst xmlns:p15="http://schemas.microsoft.com/office/powerpoint/2012/main">
        <p15:guide id="1" orient="horz" pos="3408">
          <p15:clr>
            <a:srgbClr val="A4A3A4"/>
          </p15:clr>
        </p15:guide>
        <p15:guide id="2" orient="horz" pos="3600">
          <p15:clr>
            <a:srgbClr val="A4A3A4"/>
          </p15:clr>
        </p15:guide>
        <p15:guide id="3" orient="horz" pos="288">
          <p15:clr>
            <a:srgbClr val="A4A3A4"/>
          </p15:clr>
        </p15:guide>
        <p15:guide id="4" pos="336">
          <p15:clr>
            <a:srgbClr val="A4A3A4"/>
          </p15:clr>
        </p15:guide>
        <p15:guide id="5" pos="384">
          <p15:clr>
            <a:srgbClr val="A4A3A4"/>
          </p15:clr>
        </p15:guide>
        <p15:guide id="6" pos="480">
          <p15:clr>
            <a:srgbClr val="A4A3A4"/>
          </p15:clr>
        </p15:guide>
        <p15:guide id="7" pos="5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0F4C81"/>
    <a:srgbClr val="0000FF"/>
    <a:srgbClr val="CC3300"/>
    <a:srgbClr val="66CCFF"/>
    <a:srgbClr val="CC6600"/>
    <a:srgbClr val="CC9900"/>
    <a:srgbClr val="0066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84391" autoAdjust="0"/>
  </p:normalViewPr>
  <p:slideViewPr>
    <p:cSldViewPr>
      <p:cViewPr varScale="1">
        <p:scale>
          <a:sx n="114" d="100"/>
          <a:sy n="114" d="100"/>
        </p:scale>
        <p:origin x="1638" y="96"/>
      </p:cViewPr>
      <p:guideLst>
        <p:guide orient="horz" pos="1104"/>
        <p:guide orient="horz" pos="960"/>
        <p:guide orient="horz" pos="480"/>
        <p:guide pos="528"/>
        <p:guide pos="5136"/>
        <p:guide pos="384"/>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484" y="-1332"/>
      </p:cViewPr>
      <p:guideLst>
        <p:guide orient="horz" pos="3408"/>
        <p:guide orient="horz" pos="3600"/>
        <p:guide orient="horz" pos="288"/>
        <p:guide pos="336"/>
        <p:guide pos="384"/>
        <p:guide pos="480"/>
        <p:guide pos="57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t" anchorCtr="0" compatLnSpc="1">
            <a:prstTxWarp prst="textNoShape">
              <a:avLst/>
            </a:prstTxWarp>
          </a:bodyPr>
          <a:lstStyle>
            <a:lvl1pPr algn="l"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5" name="Rectangle 3"/>
          <p:cNvSpPr>
            <a:spLocks noGrp="1" noChangeArrowheads="1"/>
          </p:cNvSpPr>
          <p:nvPr>
            <p:ph type="dt" sz="quarter" idx="1"/>
          </p:nvPr>
        </p:nvSpPr>
        <p:spPr bwMode="auto">
          <a:xfrm>
            <a:off x="414655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t" anchorCtr="0" compatLnSpc="1">
            <a:prstTxWarp prst="textNoShape">
              <a:avLst/>
            </a:prstTxWarp>
          </a:bodyPr>
          <a:lstStyle>
            <a:lvl1pPr algn="r"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6" name="Rectangle 4"/>
          <p:cNvSpPr>
            <a:spLocks noGrp="1" noChangeArrowheads="1"/>
          </p:cNvSpPr>
          <p:nvPr>
            <p:ph type="ftr" sz="quarter" idx="2"/>
          </p:nvPr>
        </p:nvSpPr>
        <p:spPr bwMode="auto">
          <a:xfrm>
            <a:off x="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b" anchorCtr="0" compatLnSpc="1">
            <a:prstTxWarp prst="textNoShape">
              <a:avLst/>
            </a:prstTxWarp>
          </a:bodyPr>
          <a:lstStyle>
            <a:lvl1pPr algn="l" defTabSz="930275" eaLnBrk="1" hangingPunct="1">
              <a:spcBef>
                <a:spcPct val="0"/>
              </a:spcBef>
              <a:buClr>
                <a:srgbClr val="000000"/>
              </a:buClr>
              <a:buFont typeface="Arial" panose="020B0604020202020204" pitchFamily="34" charset="0"/>
              <a:buNone/>
              <a:defRPr sz="1200"/>
            </a:lvl1pPr>
          </a:lstStyle>
          <a:p>
            <a:pPr>
              <a:defRPr/>
            </a:pPr>
            <a:endParaRPr lang="en-US" altLang="en-US"/>
          </a:p>
        </p:txBody>
      </p:sp>
      <p:sp>
        <p:nvSpPr>
          <p:cNvPr id="115717" name="Rectangle 5"/>
          <p:cNvSpPr>
            <a:spLocks noGrp="1" noChangeArrowheads="1"/>
          </p:cNvSpPr>
          <p:nvPr>
            <p:ph type="sldNum" sz="quarter" idx="3"/>
          </p:nvPr>
        </p:nvSpPr>
        <p:spPr bwMode="auto">
          <a:xfrm>
            <a:off x="4146550" y="9121775"/>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85" tIns="46493" rIns="92985" bIns="46493" numCol="1" anchor="b" anchorCtr="0" compatLnSpc="1">
            <a:prstTxWarp prst="textNoShape">
              <a:avLst/>
            </a:prstTxWarp>
          </a:bodyPr>
          <a:lstStyle>
            <a:lvl1pPr algn="r" defTabSz="930275" eaLnBrk="1" hangingPunct="1">
              <a:spcBef>
                <a:spcPct val="0"/>
              </a:spcBef>
              <a:buClr>
                <a:srgbClr val="000000"/>
              </a:buClr>
              <a:buFont typeface="Arial" panose="020B0604020202020204" pitchFamily="34" charset="0"/>
              <a:buNone/>
              <a:defRPr sz="1200"/>
            </a:lvl1pPr>
          </a:lstStyle>
          <a:p>
            <a:pPr>
              <a:defRPr/>
            </a:pPr>
            <a:fld id="{5E82124D-6E6C-40A2-98DA-8E777629C44D}" type="slidenum">
              <a:rPr lang="en-US" altLang="en-US"/>
              <a:pPr>
                <a:defRPr/>
              </a:pPr>
              <a:t>‹#›</a:t>
            </a:fld>
            <a:endParaRPr lang="en-US" altLang="en-US"/>
          </a:p>
        </p:txBody>
      </p:sp>
    </p:spTree>
    <p:extLst>
      <p:ext uri="{BB962C8B-B14F-4D97-AF65-F5344CB8AC3E}">
        <p14:creationId xmlns:p14="http://schemas.microsoft.com/office/powerpoint/2010/main" val="1027375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Slide_Image_Placeholder"/>
          <p:cNvSpPr>
            <a:spLocks noGrp="1" noRot="1" noChangeAspect="1" noChangeArrowheads="1" noTextEdit="1"/>
          </p:cNvSpPr>
          <p:nvPr>
            <p:ph type="sldImg" idx="2"/>
          </p:nvPr>
        </p:nvSpPr>
        <p:spPr bwMode="auto">
          <a:xfrm>
            <a:off x="536575" y="479425"/>
            <a:ext cx="6242050" cy="46815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Notes_TextBox_Placeholder"/>
          <p:cNvSpPr>
            <a:spLocks noGrp="1" noChangeArrowheads="1"/>
          </p:cNvSpPr>
          <p:nvPr>
            <p:ph type="body" sz="quarter" idx="3"/>
          </p:nvPr>
        </p:nvSpPr>
        <p:spPr bwMode="auto">
          <a:xfrm>
            <a:off x="477838" y="5400675"/>
            <a:ext cx="63595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915" tIns="12915" rIns="12915" bIns="12915"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06" name="Rectangle 10"/>
          <p:cNvSpPr>
            <a:spLocks noGrp="1" noChangeArrowheads="1"/>
          </p:cNvSpPr>
          <p:nvPr>
            <p:ph type="ftr" sz="quarter" idx="4"/>
          </p:nvPr>
        </p:nvSpPr>
        <p:spPr bwMode="auto">
          <a:xfrm>
            <a:off x="477838" y="9310688"/>
            <a:ext cx="6359525"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FontTx/>
              <a:buNone/>
              <a:defRPr sz="1100">
                <a:solidFill>
                  <a:srgbClr val="000000"/>
                </a:solidFill>
                <a:cs typeface="Arial" panose="020B0604020202020204" pitchFamily="34" charset="0"/>
              </a:defRPr>
            </a:lvl1pPr>
          </a:lstStyle>
          <a:p>
            <a:pPr>
              <a:defRPr/>
            </a:pPr>
            <a:r>
              <a:rPr lang="en-US" altLang="en-US"/>
              <a:t>Oracle Database 11</a:t>
            </a:r>
            <a:r>
              <a:rPr lang="en-US" altLang="en-US" i="1"/>
              <a:t>g</a:t>
            </a:r>
            <a:r>
              <a:rPr lang="en-US" altLang="en-US"/>
              <a:t>: SQL Fundamentals I</a:t>
            </a:r>
            <a:r>
              <a:rPr lang="en-US" altLang="en-US">
                <a:solidFill>
                  <a:schemeClr val="tx1"/>
                </a:solidFill>
                <a:cs typeface="+mn-cs"/>
              </a:rPr>
              <a:t>   1 - </a:t>
            </a:r>
            <a:fld id="{6E22E660-E3A3-4ABE-9AAE-1B54B768E5F7}" type="slidenum">
              <a:rPr lang="en-US" altLang="en-US">
                <a:solidFill>
                  <a:schemeClr val="tx1"/>
                </a:solidFill>
                <a:cs typeface="+mn-cs"/>
              </a:rPr>
              <a:pPr>
                <a:defRPr/>
              </a:pPr>
              <a:t>‹#›</a:t>
            </a:fld>
            <a:endParaRPr lang="en-US" altLang="en-US">
              <a:solidFill>
                <a:schemeClr val="tx1"/>
              </a:solidFill>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169928"/>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50000"/>
      </a:spcBef>
      <a:spcAft>
        <a:spcPct val="0"/>
      </a:spcAft>
      <a:buSzPct val="100000"/>
      <a:buFont typeface="Arial" panose="020B0604020202020204" pitchFamily="34" charset="0"/>
      <a:defRPr sz="1200" b="1" kern="1200">
        <a:solidFill>
          <a:schemeClr val="tx1"/>
        </a:solidFill>
        <a:latin typeface="Arial" panose="020B0604020202020204" pitchFamily="34" charset="0"/>
        <a:ea typeface="+mn-ea"/>
        <a:cs typeface="+mn-cs"/>
      </a:defRPr>
    </a:lvl1pPr>
    <a:lvl2pPr marL="114300" algn="l" defTabSz="457200" rtl="0" eaLnBrk="0" fontAlgn="base" hangingPunct="0">
      <a:spcBef>
        <a:spcPct val="25000"/>
      </a:spcBef>
      <a:spcAft>
        <a:spcPct val="0"/>
      </a:spcAft>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400050" indent="-171450" algn="l" defTabSz="457200" rtl="0" eaLnBrk="0" fontAlgn="base" hangingPunct="0">
      <a:spcBef>
        <a:spcPct val="0"/>
      </a:spcBef>
      <a:spcAft>
        <a:spcPct val="0"/>
      </a:spcAft>
      <a:buSzPct val="100000"/>
      <a:buFont typeface="Times New Roman" panose="02020603050405020304" pitchFamily="18" charset="0"/>
      <a:buChar char="•"/>
      <a:defRPr sz="1200" kern="1200">
        <a:solidFill>
          <a:srgbClr val="000000"/>
        </a:solidFill>
        <a:latin typeface="Times New Roman" panose="02020603050405020304" pitchFamily="18" charset="0"/>
        <a:ea typeface="+mn-ea"/>
        <a:cs typeface="+mn-cs"/>
      </a:defRPr>
    </a:lvl3pPr>
    <a:lvl4pPr marL="685800" indent="-171450" algn="l" defTabSz="457200" rtl="0" eaLnBrk="0" fontAlgn="base" hangingPunct="0">
      <a:spcBef>
        <a:spcPct val="0"/>
      </a:spcBef>
      <a:spcAft>
        <a:spcPct val="0"/>
      </a:spcAft>
      <a:buSzPct val="100000"/>
      <a:buFont typeface="Times New Roman" panose="02020603050405020304" pitchFamily="18" charset="0"/>
      <a:buChar char="-"/>
      <a:defRPr sz="1200" kern="1200">
        <a:solidFill>
          <a:srgbClr val="000000"/>
        </a:solidFill>
        <a:latin typeface="Times New Roman" panose="02020603050405020304" pitchFamily="18" charset="0"/>
        <a:ea typeface="+mn-ea"/>
        <a:cs typeface="+mn-cs"/>
      </a:defRPr>
    </a:lvl4pPr>
    <a:lvl5pPr marL="857250" algn="l" defTabSz="457200" rtl="0" eaLnBrk="0" fontAlgn="base" hangingPunct="0">
      <a:spcBef>
        <a:spcPct val="0"/>
      </a:spcBef>
      <a:spcAft>
        <a:spcPct val="0"/>
      </a:spcAft>
      <a:buSzPct val="100000"/>
      <a:buFont typeface="Times New Roman" panose="02020603050405020304" pitchFamily="18" charset="0"/>
      <a:defRPr sz="1100" kern="1200">
        <a:solidFill>
          <a:srgbClr val="000000"/>
        </a:solidFill>
        <a:latin typeface="Courier New" panose="020703090202050204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4"/>
          <p:cNvSpPr>
            <a:spLocks noGrp="1" noRot="1" noChangeAspect="1" noChangeArrowheads="1" noTextEdit="1"/>
          </p:cNvSpPr>
          <p:nvPr>
            <p:ph type="sldImg"/>
          </p:nvPr>
        </p:nvSpPr>
        <p:spPr>
          <a:ln/>
        </p:spPr>
      </p:sp>
      <p:sp>
        <p:nvSpPr>
          <p:cNvPr id="7171" name="Rectangle 5"/>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32013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Rot="1" noChangeAspect="1" noChangeArrowheads="1" noTextEdit="1"/>
          </p:cNvSpPr>
          <p:nvPr>
            <p:ph type="sldImg"/>
          </p:nvPr>
        </p:nvSpPr>
        <p:spPr>
          <a:xfrm>
            <a:off x="536575" y="479425"/>
            <a:ext cx="6242050" cy="4681538"/>
          </a:xfrm>
          <a:ln/>
        </p:spPr>
      </p:sp>
      <p:sp>
        <p:nvSpPr>
          <p:cNvPr id="70660" name="Rectangle 3"/>
          <p:cNvSpPr>
            <a:spLocks noGrp="1" noChangeArrowheads="1"/>
          </p:cNvSpPr>
          <p:nvPr>
            <p:ph type="body" idx="1"/>
          </p:nvPr>
        </p:nvSpPr>
        <p:spPr>
          <a:xfrm>
            <a:off x="477838" y="5400675"/>
            <a:ext cx="6359525" cy="3663950"/>
          </a:xfrm>
          <a:noFill/>
        </p:spPr>
        <p:txBody>
          <a:bodyPr/>
          <a:lstStyle/>
          <a:p>
            <a:pPr eaLnBrk="1" hangingPunct="1">
              <a:tabLst>
                <a:tab pos="400050" algn="l"/>
              </a:tabLst>
            </a:pPr>
            <a:r>
              <a:rPr lang="en-US" altLang="en-US">
                <a:latin typeface="Courier New" panose="02070309020205020404" pitchFamily="49" charset="0"/>
              </a:rPr>
              <a:t>SELECT</a:t>
            </a:r>
            <a:r>
              <a:rPr lang="en-US" altLang="en-US"/>
              <a:t> Statement</a:t>
            </a:r>
          </a:p>
          <a:p>
            <a:pPr lvl="1" eaLnBrk="1" hangingPunct="1">
              <a:tabLst>
                <a:tab pos="400050" algn="l"/>
              </a:tabLst>
            </a:pPr>
            <a:r>
              <a:rPr lang="en-US" altLang="en-US"/>
              <a:t>In this lesson, you should have learned how to retrieve data from a database table with the </a:t>
            </a:r>
            <a:r>
              <a:rPr lang="en-US" altLang="en-US">
                <a:latin typeface="Courier New" panose="02070309020205020404" pitchFamily="49" charset="0"/>
              </a:rPr>
              <a:t>SELECT</a:t>
            </a:r>
            <a:r>
              <a:rPr lang="en-US" altLang="en-US"/>
              <a:t> statement.</a:t>
            </a:r>
            <a:endParaRPr lang="en-US" altLang="en-US" b="1">
              <a:latin typeface="Courier New" panose="02070309020205020404" pitchFamily="49" charset="0"/>
            </a:endParaRPr>
          </a:p>
          <a:p>
            <a:pPr lvl="4" eaLnBrk="1" hangingPunct="1">
              <a:tabLst>
                <a:tab pos="400050" algn="l"/>
              </a:tabLst>
            </a:pPr>
            <a:r>
              <a:rPr lang="en-US" altLang="en-US"/>
              <a:t>SELECT  *|{[DISTINCT] </a:t>
            </a:r>
            <a:r>
              <a:rPr lang="en-US" altLang="en-US" i="1"/>
              <a:t>column </a:t>
            </a:r>
            <a:r>
              <a:rPr lang="en-US" altLang="en-US"/>
              <a:t>[</a:t>
            </a:r>
            <a:r>
              <a:rPr lang="en-US" altLang="en-US" i="1"/>
              <a:t>alias</a:t>
            </a:r>
            <a:r>
              <a:rPr lang="en-US" altLang="en-US"/>
              <a:t>],...}</a:t>
            </a:r>
          </a:p>
          <a:p>
            <a:pPr lvl="4" eaLnBrk="1" hangingPunct="1">
              <a:tabLst>
                <a:tab pos="400050" algn="l"/>
              </a:tabLst>
            </a:pPr>
            <a:r>
              <a:rPr lang="en-US" altLang="en-US"/>
              <a:t>FROM    </a:t>
            </a:r>
            <a:r>
              <a:rPr lang="en-US" altLang="en-US" i="1"/>
              <a:t>table</a:t>
            </a:r>
            <a:r>
              <a:rPr lang="en-US" altLang="en-US"/>
              <a:t>;</a:t>
            </a:r>
          </a:p>
          <a:p>
            <a:pPr lvl="1" eaLnBrk="1" hangingPunct="1">
              <a:tabLst>
                <a:tab pos="400050" algn="l"/>
              </a:tabLst>
            </a:pPr>
            <a:r>
              <a:rPr lang="en-US" altLang="en-US"/>
              <a:t>In the syntax:</a:t>
            </a:r>
          </a:p>
          <a:p>
            <a:pPr lvl="1" eaLnBrk="1" hangingPunct="1">
              <a:tabLst>
                <a:tab pos="400050" algn="l"/>
              </a:tabLst>
            </a:pPr>
            <a:r>
              <a:rPr lang="en-US" altLang="en-US"/>
              <a:t>	</a:t>
            </a:r>
            <a:r>
              <a:rPr lang="en-US" altLang="en-US">
                <a:latin typeface="Courier New" panose="02070309020205020404" pitchFamily="49" charset="0"/>
              </a:rPr>
              <a:t>SELECT</a:t>
            </a:r>
            <a:r>
              <a:rPr lang="en-US" altLang="en-US"/>
              <a:t>			is a list of one or more columns</a:t>
            </a:r>
            <a:endParaRPr lang="en-US" altLang="en-US" i="1"/>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a:t>
            </a:r>
            <a:r>
              <a:rPr lang="en-US" altLang="en-US" i="1">
                <a:latin typeface="Courier New" panose="02070309020205020404" pitchFamily="49" charset="0"/>
              </a:rPr>
              <a:t> </a:t>
            </a:r>
            <a:r>
              <a:rPr lang="en-US" altLang="en-US" i="1"/>
              <a:t> 				</a:t>
            </a:r>
            <a:r>
              <a:rPr lang="en-US" altLang="en-US"/>
              <a:t>selects all columns</a:t>
            </a:r>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DISTINCT</a:t>
            </a:r>
            <a:r>
              <a:rPr lang="en-US" altLang="en-US"/>
              <a:t>			suppresses duplicates</a:t>
            </a:r>
          </a:p>
          <a:p>
            <a:pPr lvl="2" eaLnBrk="1" hangingPunct="1">
              <a:buFont typeface="Times New Roman" panose="02020603050405020304" pitchFamily="18" charset="0"/>
              <a:buNone/>
              <a:tabLst>
                <a:tab pos="400050" algn="l"/>
              </a:tabLst>
            </a:pPr>
            <a:r>
              <a:rPr lang="en-US" altLang="en-US" i="1"/>
              <a:t>	</a:t>
            </a:r>
            <a:r>
              <a:rPr lang="en-US" altLang="en-US" i="1">
                <a:latin typeface="Courier New" panose="02070309020205020404" pitchFamily="49" charset="0"/>
              </a:rPr>
              <a:t>column|expression</a:t>
            </a:r>
            <a:r>
              <a:rPr lang="en-US" altLang="en-US"/>
              <a:t>	selects the named column or the expression</a:t>
            </a:r>
          </a:p>
          <a:p>
            <a:pPr lvl="2" eaLnBrk="1" hangingPunct="1">
              <a:buFont typeface="Times New Roman" panose="02020603050405020304" pitchFamily="18" charset="0"/>
              <a:buNone/>
              <a:tabLst>
                <a:tab pos="400050" algn="l"/>
              </a:tabLst>
            </a:pPr>
            <a:r>
              <a:rPr lang="en-US" altLang="en-US" i="1"/>
              <a:t>	</a:t>
            </a:r>
            <a:r>
              <a:rPr lang="en-US" altLang="en-US" i="1">
                <a:latin typeface="Courier New" panose="02070309020205020404" pitchFamily="49" charset="0"/>
              </a:rPr>
              <a:t>alias				</a:t>
            </a:r>
            <a:r>
              <a:rPr lang="en-US" altLang="en-US"/>
              <a:t>gives the selected columns different headings</a:t>
            </a:r>
          </a:p>
          <a:p>
            <a:pPr lvl="2" eaLnBrk="1" hangingPunct="1">
              <a:buFont typeface="Times New Roman" panose="02020603050405020304" pitchFamily="18" charset="0"/>
              <a:buNone/>
              <a:tabLst>
                <a:tab pos="400050" algn="l"/>
              </a:tabLst>
            </a:pPr>
            <a:r>
              <a:rPr lang="en-US" altLang="en-US"/>
              <a:t>	</a:t>
            </a:r>
            <a:r>
              <a:rPr lang="en-US" altLang="en-US">
                <a:latin typeface="Courier New" panose="02070309020205020404" pitchFamily="49" charset="0"/>
              </a:rPr>
              <a:t>FROM</a:t>
            </a:r>
            <a:r>
              <a:rPr lang="en-US" altLang="en-US" i="1">
                <a:latin typeface="Courier New" panose="02070309020205020404" pitchFamily="49" charset="0"/>
              </a:rPr>
              <a:t> table</a:t>
            </a:r>
            <a:r>
              <a:rPr lang="en-US" altLang="en-US" i="1"/>
              <a:t> 			</a:t>
            </a:r>
            <a:r>
              <a:rPr lang="en-US" altLang="en-US"/>
              <a:t>specifies the table containing the columns</a:t>
            </a:r>
          </a:p>
        </p:txBody>
      </p:sp>
    </p:spTree>
    <p:extLst>
      <p:ext uri="{BB962C8B-B14F-4D97-AF65-F5344CB8AC3E}">
        <p14:creationId xmlns:p14="http://schemas.microsoft.com/office/powerpoint/2010/main" val="217985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itle_Gray_Number"/>
          <p:cNvSpPr>
            <a:spLocks noChangeArrowheads="1"/>
          </p:cNvSpPr>
          <p:nvPr/>
        </p:nvSpPr>
        <p:spPr bwMode="gray">
          <a:xfrm>
            <a:off x="3505200" y="952500"/>
            <a:ext cx="2057400" cy="4318000"/>
          </a:xfrm>
          <a:prstGeom prst="rect">
            <a:avLst/>
          </a:prstGeom>
          <a:solidFill>
            <a:srgbClr val="FFFFFF"/>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700" tIns="12700" rIns="12700" bIns="12700" anchor="ctr"/>
          <a:lstStyle>
            <a:lvl1pPr algn="l" defTabSz="228600">
              <a:spcBef>
                <a:spcPct val="0"/>
              </a:spcBef>
              <a:defRPr sz="2400">
                <a:solidFill>
                  <a:schemeClr val="tx1"/>
                </a:solidFill>
                <a:latin typeface="Times New Roman" panose="02020603050405020304" pitchFamily="18" charset="0"/>
              </a:defRPr>
            </a:lvl1pPr>
            <a:lvl2pPr marL="228600" algn="l" defTabSz="228600">
              <a:spcBef>
                <a:spcPct val="0"/>
              </a:spcBef>
              <a:defRPr sz="2400">
                <a:solidFill>
                  <a:schemeClr val="tx1"/>
                </a:solidFill>
                <a:latin typeface="Times New Roman" panose="02020603050405020304" pitchFamily="18" charset="0"/>
              </a:defRPr>
            </a:lvl2pPr>
            <a:lvl3pPr marL="457200" algn="l" defTabSz="228600">
              <a:spcBef>
                <a:spcPct val="0"/>
              </a:spcBef>
              <a:defRPr sz="2400">
                <a:solidFill>
                  <a:schemeClr val="tx1"/>
                </a:solidFill>
                <a:latin typeface="Times New Roman" panose="02020603050405020304" pitchFamily="18" charset="0"/>
              </a:defRPr>
            </a:lvl3pPr>
            <a:lvl4pPr marL="685800" algn="l" defTabSz="228600">
              <a:spcBef>
                <a:spcPct val="0"/>
              </a:spcBef>
              <a:defRPr sz="2400">
                <a:solidFill>
                  <a:schemeClr val="tx1"/>
                </a:solidFill>
                <a:latin typeface="Times New Roman" panose="02020603050405020304" pitchFamily="18" charset="0"/>
              </a:defRPr>
            </a:lvl4pPr>
            <a:lvl5pPr marL="914400" algn="l" defTabSz="228600">
              <a:spcBef>
                <a:spcPct val="0"/>
              </a:spcBef>
              <a:defRPr sz="2400">
                <a:solidFill>
                  <a:schemeClr val="tx1"/>
                </a:solidFill>
                <a:latin typeface="Times New Roman" panose="02020603050405020304" pitchFamily="18" charset="0"/>
              </a:defRPr>
            </a:lvl5pPr>
            <a:lvl6pPr marL="1371600" defTabSz="228600" fontAlgn="base">
              <a:spcBef>
                <a:spcPct val="0"/>
              </a:spcBef>
              <a:spcAft>
                <a:spcPct val="0"/>
              </a:spcAft>
              <a:defRPr sz="2400">
                <a:solidFill>
                  <a:schemeClr val="tx1"/>
                </a:solidFill>
                <a:latin typeface="Times New Roman" panose="02020603050405020304" pitchFamily="18" charset="0"/>
              </a:defRPr>
            </a:lvl6pPr>
            <a:lvl7pPr marL="1828800" defTabSz="228600" fontAlgn="base">
              <a:spcBef>
                <a:spcPct val="0"/>
              </a:spcBef>
              <a:spcAft>
                <a:spcPct val="0"/>
              </a:spcAft>
              <a:defRPr sz="2400">
                <a:solidFill>
                  <a:schemeClr val="tx1"/>
                </a:solidFill>
                <a:latin typeface="Times New Roman" panose="02020603050405020304" pitchFamily="18" charset="0"/>
              </a:defRPr>
            </a:lvl7pPr>
            <a:lvl8pPr marL="2286000" defTabSz="228600" fontAlgn="base">
              <a:spcBef>
                <a:spcPct val="0"/>
              </a:spcBef>
              <a:spcAft>
                <a:spcPct val="0"/>
              </a:spcAft>
              <a:defRPr sz="2400">
                <a:solidFill>
                  <a:schemeClr val="tx1"/>
                </a:solidFill>
                <a:latin typeface="Times New Roman" panose="02020603050405020304" pitchFamily="18" charset="0"/>
              </a:defRPr>
            </a:lvl8pPr>
            <a:lvl9pPr marL="2743200" defTabSz="228600" fontAlgn="base">
              <a:spcBef>
                <a:spcPct val="0"/>
              </a:spcBef>
              <a:spcAft>
                <a:spcPct val="0"/>
              </a:spcAft>
              <a:defRPr sz="2400">
                <a:solidFill>
                  <a:schemeClr val="tx1"/>
                </a:solidFill>
                <a:latin typeface="Times New Roman" panose="02020603050405020304" pitchFamily="18" charset="0"/>
              </a:defRPr>
            </a:lvl9pPr>
          </a:lstStyle>
          <a:p>
            <a:pPr algn="ctr" eaLnBrk="1" hangingPunct="1">
              <a:buClr>
                <a:srgbClr val="000000"/>
              </a:buClr>
              <a:buFont typeface="Arial" panose="020B0604020202020204" pitchFamily="34" charset="0"/>
              <a:buNone/>
              <a:defRPr/>
            </a:pPr>
            <a:endParaRPr lang="en-US" altLang="en-US" sz="27700" dirty="0">
              <a:solidFill>
                <a:srgbClr val="CCCCCC"/>
              </a:solidFill>
            </a:endParaRPr>
          </a:p>
        </p:txBody>
      </p:sp>
      <p:sp>
        <p:nvSpPr>
          <p:cNvPr id="276483" name="Default_Title"/>
          <p:cNvSpPr>
            <a:spLocks noGrp="1" noChangeArrowheads="1"/>
          </p:cNvSpPr>
          <p:nvPr>
            <p:ph type="ctrTitle"/>
          </p:nvPr>
        </p:nvSpPr>
        <p:spPr>
          <a:xfrm>
            <a:off x="914400" y="2667000"/>
            <a:ext cx="7315200" cy="685800"/>
          </a:xfrm>
        </p:spPr>
        <p:txBody>
          <a:bodyPr/>
          <a:lstStyle>
            <a:lvl1pPr>
              <a:spcBef>
                <a:spcPct val="0"/>
              </a:spcBef>
              <a:defRPr/>
            </a:lvl1pPr>
          </a:lstStyle>
          <a:p>
            <a:pPr lvl="0"/>
            <a:r>
              <a:rPr lang="en-US" altLang="en-US" noProof="0"/>
              <a:t>Click to edit Master title style</a:t>
            </a:r>
          </a:p>
        </p:txBody>
      </p:sp>
      <p:sp>
        <p:nvSpPr>
          <p:cNvPr id="276484" name="Title_PlaceholderSubtitle"/>
          <p:cNvSpPr>
            <a:spLocks noGrp="1" noChangeArrowheads="1"/>
          </p:cNvSpPr>
          <p:nvPr>
            <p:ph type="subTitle" idx="1"/>
          </p:nvPr>
        </p:nvSpPr>
        <p:spPr bwMode="auto">
          <a:xfrm>
            <a:off x="927100" y="4419600"/>
            <a:ext cx="7302500" cy="431800"/>
          </a:xfrm>
        </p:spPr>
        <p:txBody>
          <a:bodyPr/>
          <a:lstStyle>
            <a:lvl1pPr algn="ctr">
              <a:defRPr/>
            </a:lvl1pPr>
          </a:lstStyle>
          <a:p>
            <a:pPr lvl="0"/>
            <a:r>
              <a:rPr lang="en-US" altLang="en-US" noProof="0"/>
              <a:t>Click to edit Master subtitle style</a:t>
            </a:r>
          </a:p>
        </p:txBody>
      </p:sp>
      <p:sp>
        <p:nvSpPr>
          <p:cNvPr id="12" name="Rectangle 11"/>
          <p:cNvSpPr/>
          <p:nvPr userDrawn="1"/>
        </p:nvSpPr>
        <p:spPr>
          <a:xfrm>
            <a:off x="0" y="6572250"/>
            <a:ext cx="9144000" cy="285750"/>
          </a:xfrm>
          <a:prstGeom prst="rect">
            <a:avLst/>
          </a:prstGeom>
          <a:solidFill>
            <a:srgbClr val="0F4C8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endParaRPr lang="en-US" sz="1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417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14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8438" y="439738"/>
            <a:ext cx="1979612" cy="276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439738"/>
            <a:ext cx="5786438" cy="276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776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8A1C04-3FC1-BA47-A2C2-01A4E0658CDE}"/>
              </a:ext>
            </a:extLst>
          </p:cNvPr>
          <p:cNvSpPr>
            <a:spLocks noGrp="1"/>
          </p:cNvSpPr>
          <p:nvPr>
            <p:ph type="title" hasCustomPrompt="1"/>
          </p:nvPr>
        </p:nvSpPr>
        <p:spPr>
          <a:xfrm>
            <a:off x="612775" y="2990850"/>
            <a:ext cx="7918450" cy="876300"/>
          </a:xfrm>
        </p:spPr>
        <p:txBody>
          <a:bodyPr anchor="ctr"/>
          <a:lstStyle>
            <a:lvl1pPr>
              <a:defRPr>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3972369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6137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99888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9388"/>
            <a:ext cx="3883025" cy="175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1449388"/>
            <a:ext cx="3883025" cy="1751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70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184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6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79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323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055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lide_PlaceholderText"/>
          <p:cNvSpPr>
            <a:spLocks noGrp="1" noChangeArrowheads="1"/>
          </p:cNvSpPr>
          <p:nvPr>
            <p:ph type="body" idx="1"/>
          </p:nvPr>
        </p:nvSpPr>
        <p:spPr bwMode="gray">
          <a:xfrm>
            <a:off x="609600" y="1449388"/>
            <a:ext cx="7918450" cy="175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29" name="Slide_PlaceholderTitle"/>
          <p:cNvSpPr>
            <a:spLocks noGrp="1" noChangeArrowheads="1"/>
          </p:cNvSpPr>
          <p:nvPr>
            <p:ph type="title"/>
          </p:nvPr>
        </p:nvSpPr>
        <p:spPr bwMode="auto">
          <a:xfrm>
            <a:off x="609600" y="439738"/>
            <a:ext cx="791845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t" anchorCtr="0" compatLnSpc="1">
            <a:prstTxWarp prst="textNoShape">
              <a:avLst/>
            </a:prstTxWarp>
          </a:bodyPr>
          <a:lstStyle/>
          <a:p>
            <a:pPr lvl="0"/>
            <a:r>
              <a:rPr lang="en-US" altLang="en-US"/>
              <a:t>Click to edit Master title style</a:t>
            </a:r>
          </a:p>
        </p:txBody>
      </p:sp>
      <p:sp>
        <p:nvSpPr>
          <p:cNvPr id="7" name="Rectangle 6"/>
          <p:cNvSpPr/>
          <p:nvPr userDrawn="1"/>
        </p:nvSpPr>
        <p:spPr>
          <a:xfrm>
            <a:off x="0" y="6578600"/>
            <a:ext cx="9144000" cy="285750"/>
          </a:xfrm>
          <a:prstGeom prst="rect">
            <a:avLst/>
          </a:prstGeom>
          <a:solidFill>
            <a:srgbClr val="0F4C8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07000"/>
              </a:lnSpc>
              <a:spcBef>
                <a:spcPts val="0"/>
              </a:spcBef>
              <a:spcAft>
                <a:spcPts val="800"/>
              </a:spcAft>
            </a:pPr>
            <a:endParaRPr lang="en-US" sz="1100" dirty="0">
              <a:effectLst/>
              <a:ea typeface="Calibri" panose="020F0502020204030204" pitchFamily="34" charset="0"/>
              <a:cs typeface="Times New Roman" panose="02020603050405020304" pitchFamily="18" charset="0"/>
            </a:endParaRPr>
          </a:p>
        </p:txBody>
      </p:sp>
      <p:sp>
        <p:nvSpPr>
          <p:cNvPr id="3" name="フッター プレースホルダー 2">
            <a:extLst>
              <a:ext uri="{FF2B5EF4-FFF2-40B4-BE49-F238E27FC236}">
                <a16:creationId xmlns:a16="http://schemas.microsoft.com/office/drawing/2014/main" id="{D57CE457-5D21-41A6-8CDE-79DE319A78F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4" name="スライド番号プレースホルダー 3">
            <a:extLst>
              <a:ext uri="{FF2B5EF4-FFF2-40B4-BE49-F238E27FC236}">
                <a16:creationId xmlns:a16="http://schemas.microsoft.com/office/drawing/2014/main" id="{872D0DB0-371A-4D85-867D-486C32C10FD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98EBE-582F-49CA-93DE-5A088C89FA1D}"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9" r:id="rId12"/>
  </p:sldLayoutIdLst>
  <p:txStyles>
    <p:titleStyle>
      <a:lvl1pPr algn="ctr" defTabSz="228600" rtl="0" eaLnBrk="1" fontAlgn="base" hangingPunct="1">
        <a:spcBef>
          <a:spcPct val="20000"/>
        </a:spcBef>
        <a:spcAft>
          <a:spcPct val="0"/>
        </a:spcAft>
        <a:buClr>
          <a:srgbClr val="000000"/>
        </a:buClr>
        <a:buFont typeface="Arial" panose="020B0604020202020204" pitchFamily="34" charset="0"/>
        <a:defRPr sz="2600" b="1" kern="1200">
          <a:solidFill>
            <a:schemeClr val="tx1"/>
          </a:solidFill>
          <a:latin typeface="+mj-lt"/>
          <a:ea typeface="+mj-ea"/>
          <a:cs typeface="+mj-cs"/>
        </a:defRPr>
      </a:lvl1pPr>
      <a:lvl2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2pPr>
      <a:lvl3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3pPr>
      <a:lvl4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4pPr>
      <a:lvl5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5pPr>
      <a:lvl6pPr marL="4572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6pPr>
      <a:lvl7pPr marL="9144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7pPr>
      <a:lvl8pPr marL="13716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8pPr>
      <a:lvl9pPr marL="18288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9pPr>
    </p:titleStyle>
    <p:bodyStyle>
      <a:lvl1pPr algn="l" defTabSz="228600" rtl="0" eaLnBrk="1" fontAlgn="base" hangingPunct="1">
        <a:spcBef>
          <a:spcPct val="20000"/>
        </a:spcBef>
        <a:spcAft>
          <a:spcPct val="0"/>
        </a:spcAft>
        <a:buClr>
          <a:srgbClr val="000000"/>
        </a:buClr>
        <a:buFont typeface="Arial" panose="020B0604020202020204" pitchFamily="34" charset="0"/>
        <a:defRPr sz="2200" kern="1200">
          <a:solidFill>
            <a:schemeClr val="tx1"/>
          </a:solidFill>
          <a:latin typeface="+mn-lt"/>
          <a:ea typeface="+mn-ea"/>
          <a:cs typeface="+mn-cs"/>
        </a:defRPr>
      </a:lvl1pPr>
      <a:lvl2pPr marL="339725" indent="-225425" algn="l" defTabSz="228600" rtl="0" eaLnBrk="1" fontAlgn="base" hangingPunct="1">
        <a:spcBef>
          <a:spcPct val="20000"/>
        </a:spcBef>
        <a:spcAft>
          <a:spcPct val="0"/>
        </a:spcAft>
        <a:buClr>
          <a:srgbClr val="0000FF"/>
        </a:buClr>
        <a:buFont typeface="Arial" panose="020B0604020202020204" pitchFamily="34" charset="0"/>
        <a:buChar char="•"/>
        <a:defRPr sz="2200" kern="1200">
          <a:solidFill>
            <a:schemeClr val="tx1"/>
          </a:solidFill>
          <a:latin typeface="+mn-lt"/>
          <a:ea typeface="+mn-ea"/>
          <a:cs typeface="+mn-cs"/>
        </a:defRPr>
      </a:lvl2pPr>
      <a:lvl3pPr marL="909638" indent="-331788" algn="l" defTabSz="228600" rtl="0" eaLnBrk="1" fontAlgn="base" hangingPunct="1">
        <a:spcBef>
          <a:spcPct val="20000"/>
        </a:spcBef>
        <a:spcAft>
          <a:spcPct val="0"/>
        </a:spcAft>
        <a:buClr>
          <a:srgbClr val="0000FF"/>
        </a:buClr>
        <a:buFont typeface="Arial" panose="020B0604020202020204" pitchFamily="34" charset="0"/>
        <a:buChar char="–"/>
        <a:defRPr sz="2000" kern="1200">
          <a:solidFill>
            <a:schemeClr val="tx1"/>
          </a:solidFill>
          <a:latin typeface="+mn-lt"/>
          <a:ea typeface="+mn-ea"/>
          <a:cs typeface="+mn-cs"/>
        </a:defRPr>
      </a:lvl3pPr>
      <a:lvl4pPr marL="1255713" indent="-231775" algn="l" defTabSz="228600" rtl="0" eaLnBrk="1" fontAlgn="base" hangingPunct="1">
        <a:spcBef>
          <a:spcPct val="20000"/>
        </a:spcBef>
        <a:spcAft>
          <a:spcPct val="0"/>
        </a:spcAft>
        <a:buClr>
          <a:srgbClr val="0000FF"/>
        </a:buClr>
        <a:buSzPct val="45000"/>
        <a:buFont typeface="Arial" panose="020B0604020202020204" pitchFamily="34" charset="0"/>
        <a:buChar char="—"/>
        <a:defRPr kern="1200">
          <a:solidFill>
            <a:schemeClr val="tx1"/>
          </a:solidFill>
          <a:latin typeface="+mn-lt"/>
          <a:ea typeface="+mn-ea"/>
          <a:cs typeface="+mn-cs"/>
        </a:defRPr>
      </a:lvl4pPr>
      <a:lvl5pPr marL="1601788" indent="-230188" algn="l" defTabSz="228600" rtl="0" eaLnBrk="1" fontAlgn="base" hangingPunct="1">
        <a:spcBef>
          <a:spcPct val="20000"/>
        </a:spcBef>
        <a:spcAft>
          <a:spcPct val="0"/>
        </a:spcAft>
        <a:buClr>
          <a:srgbClr val="0000FF"/>
        </a:buClr>
        <a:buSzPct val="5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gif"/><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hyperlink" Target="https://dl.sony.com/console/#/dashboar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ctrTitle"/>
          </p:nvPr>
        </p:nvSpPr>
        <p:spPr>
          <a:xfrm>
            <a:off x="2362200" y="1828801"/>
            <a:ext cx="4076700" cy="990600"/>
          </a:xfrm>
        </p:spPr>
        <p:txBody>
          <a:bodyPr/>
          <a:lstStyle/>
          <a:p>
            <a:pPr eaLnBrk="1" hangingPunct="1"/>
            <a:r>
              <a:rPr lang="en-US" altLang="en-US" sz="2800" dirty="0" err="1"/>
              <a:t>Trí</a:t>
            </a:r>
            <a:r>
              <a:rPr lang="en-US" altLang="en-US" sz="2800" dirty="0"/>
              <a:t> </a:t>
            </a:r>
            <a:r>
              <a:rPr lang="en-US" altLang="en-US" sz="2800" dirty="0" err="1"/>
              <a:t>tuệ</a:t>
            </a:r>
            <a:r>
              <a:rPr lang="en-US" altLang="en-US" sz="2800" dirty="0"/>
              <a:t> </a:t>
            </a:r>
            <a:r>
              <a:rPr lang="en-US" altLang="en-US" sz="2800" dirty="0" err="1"/>
              <a:t>nhân</a:t>
            </a:r>
            <a:r>
              <a:rPr lang="en-US" altLang="en-US" sz="2800" dirty="0"/>
              <a:t> </a:t>
            </a:r>
            <a:r>
              <a:rPr lang="en-US" altLang="en-US" sz="2800" dirty="0" err="1"/>
              <a:t>tạo</a:t>
            </a:r>
            <a:endParaRPr lang="en-US" altLang="en-US" sz="2800" dirty="0"/>
          </a:p>
        </p:txBody>
      </p:sp>
      <p:cxnSp>
        <p:nvCxnSpPr>
          <p:cNvPr id="5" name="直線コネクタ 4">
            <a:extLst>
              <a:ext uri="{FF2B5EF4-FFF2-40B4-BE49-F238E27FC236}">
                <a16:creationId xmlns:a16="http://schemas.microsoft.com/office/drawing/2014/main" id="{22400188-BE1A-43DD-932D-28BCE3393F83}"/>
              </a:ext>
            </a:extLst>
          </p:cNvPr>
          <p:cNvCxnSpPr/>
          <p:nvPr/>
        </p:nvCxnSpPr>
        <p:spPr bwMode="auto">
          <a:xfrm>
            <a:off x="2571750" y="2438400"/>
            <a:ext cx="3657600" cy="0"/>
          </a:xfrm>
          <a:prstGeom prst="lin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5">
            <a:extLst>
              <a:ext uri="{FF2B5EF4-FFF2-40B4-BE49-F238E27FC236}">
                <a16:creationId xmlns:a16="http://schemas.microsoft.com/office/drawing/2014/main" id="{ED4D37E3-AD16-482A-8280-2A1CA1C98B63}"/>
              </a:ext>
            </a:extLst>
          </p:cNvPr>
          <p:cNvSpPr txBox="1">
            <a:spLocks noChangeArrowheads="1"/>
          </p:cNvSpPr>
          <p:nvPr/>
        </p:nvSpPr>
        <p:spPr bwMode="auto">
          <a:xfrm>
            <a:off x="2247900" y="3733800"/>
            <a:ext cx="4648200" cy="1714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t" anchorCtr="0" compatLnSpc="1">
            <a:prstTxWarp prst="textNoShape">
              <a:avLst/>
            </a:prstTxWarp>
          </a:bodyPr>
          <a:lstStyle>
            <a:lvl1pPr algn="ctr" defTabSz="228600" rtl="0" eaLnBrk="1" fontAlgn="base" hangingPunct="1">
              <a:spcBef>
                <a:spcPct val="0"/>
              </a:spcBef>
              <a:spcAft>
                <a:spcPct val="0"/>
              </a:spcAft>
              <a:buClr>
                <a:srgbClr val="000000"/>
              </a:buClr>
              <a:buFont typeface="Arial" panose="020B0604020202020204" pitchFamily="34" charset="0"/>
              <a:defRPr sz="2600" b="1" kern="1200">
                <a:solidFill>
                  <a:schemeClr val="tx1"/>
                </a:solidFill>
                <a:latin typeface="+mj-lt"/>
                <a:ea typeface="+mj-ea"/>
                <a:cs typeface="+mj-cs"/>
              </a:defRPr>
            </a:lvl1pPr>
            <a:lvl2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2pPr>
            <a:lvl3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3pPr>
            <a:lvl4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4pPr>
            <a:lvl5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5pPr>
            <a:lvl6pPr marL="4572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6pPr>
            <a:lvl7pPr marL="9144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7pPr>
            <a:lvl8pPr marL="13716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8pPr>
            <a:lvl9pPr marL="18288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9pPr>
          </a:lstStyle>
          <a:p>
            <a:r>
              <a:rPr lang="en-US" altLang="en-US" sz="1800" dirty="0"/>
              <a:t>Nguyễn </a:t>
            </a:r>
            <a:r>
              <a:rPr lang="en-US" altLang="en-US" sz="1800" dirty="0" err="1"/>
              <a:t>Công</a:t>
            </a:r>
            <a:r>
              <a:rPr lang="en-US" altLang="en-US" sz="1800" dirty="0"/>
              <a:t> </a:t>
            </a:r>
            <a:r>
              <a:rPr lang="en-US" altLang="en-US" sz="1800" dirty="0" err="1"/>
              <a:t>Thành</a:t>
            </a:r>
            <a:endParaRPr lang="en-US" altLang="en-US" sz="1800" dirty="0"/>
          </a:p>
          <a:p>
            <a:r>
              <a:rPr lang="en-US" altLang="en-US" sz="1800" dirty="0" err="1"/>
              <a:t>Phạm</a:t>
            </a:r>
            <a:r>
              <a:rPr lang="en-US" altLang="en-US" sz="1800" dirty="0"/>
              <a:t> Quang </a:t>
            </a:r>
            <a:r>
              <a:rPr lang="en-US" altLang="en-US" sz="1800" dirty="0" err="1"/>
              <a:t>Trung</a:t>
            </a:r>
            <a:endParaRPr lang="en-US" altLang="en-US" sz="1800" dirty="0"/>
          </a:p>
          <a:p>
            <a:r>
              <a:rPr lang="en-US" altLang="en-US" sz="1800" dirty="0"/>
              <a:t>2020/11/15</a:t>
            </a:r>
            <a:br>
              <a:rPr lang="en-US" altLang="en-US" sz="3600" dirty="0"/>
            </a:br>
            <a:endParaRPr lang="en-US" altLang="en-US" sz="3600" dirty="0"/>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150C75DA-D71B-EC44-911E-CA1C78446829}"/>
              </a:ext>
            </a:extLst>
          </p:cNvPr>
          <p:cNvSpPr>
            <a:spLocks noGrp="1"/>
          </p:cNvSpPr>
          <p:nvPr>
            <p:ph type="title"/>
          </p:nvPr>
        </p:nvSpPr>
        <p:spPr>
          <a:xfrm>
            <a:off x="400050" y="1048258"/>
            <a:ext cx="7918450" cy="657225"/>
          </a:xfrm>
        </p:spPr>
        <p:txBody>
          <a:bodyPr anchor="ctr"/>
          <a:lstStyle/>
          <a:p>
            <a:pPr algn="l"/>
            <a:r>
              <a:rPr lang="vi-VN" altLang="ja-JP" sz="1800" b="0" dirty="0"/>
              <a:t>Thành phần của mạng Nơ ron</a:t>
            </a:r>
            <a:endParaRPr lang="ja-JP" altLang="en-US" sz="1800"/>
          </a:p>
        </p:txBody>
      </p:sp>
      <p:sp>
        <p:nvSpPr>
          <p:cNvPr id="5" name="テキスト ボックス 4">
            <a:extLst>
              <a:ext uri="{FF2B5EF4-FFF2-40B4-BE49-F238E27FC236}">
                <a16:creationId xmlns:a16="http://schemas.microsoft.com/office/drawing/2014/main" id="{E8D10C06-2674-D841-870E-ED72E8833D1E}"/>
              </a:ext>
            </a:extLst>
          </p:cNvPr>
          <p:cNvSpPr txBox="1"/>
          <p:nvPr/>
        </p:nvSpPr>
        <p:spPr>
          <a:xfrm>
            <a:off x="575864" y="5100249"/>
            <a:ext cx="1485212"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Perceptron</a:t>
            </a:r>
            <a:endParaRPr kumimoji="1" lang="ja-JP" altLang="en-US" b="0"/>
          </a:p>
        </p:txBody>
      </p:sp>
      <p:sp>
        <p:nvSpPr>
          <p:cNvPr id="6" name="テキスト ボックス 5">
            <a:extLst>
              <a:ext uri="{FF2B5EF4-FFF2-40B4-BE49-F238E27FC236}">
                <a16:creationId xmlns:a16="http://schemas.microsoft.com/office/drawing/2014/main" id="{4C7D01DF-8A3E-4047-BD18-0B17ACB9589B}"/>
              </a:ext>
            </a:extLst>
          </p:cNvPr>
          <p:cNvSpPr txBox="1"/>
          <p:nvPr/>
        </p:nvSpPr>
        <p:spPr>
          <a:xfrm>
            <a:off x="3450986" y="5100250"/>
            <a:ext cx="1556229"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Lớp</a:t>
            </a:r>
            <a:endParaRPr kumimoji="1" lang="ja-JP" altLang="en-US" b="0"/>
          </a:p>
        </p:txBody>
      </p:sp>
      <p:sp>
        <p:nvSpPr>
          <p:cNvPr id="7" name="テキスト ボックス 6">
            <a:extLst>
              <a:ext uri="{FF2B5EF4-FFF2-40B4-BE49-F238E27FC236}">
                <a16:creationId xmlns:a16="http://schemas.microsoft.com/office/drawing/2014/main" id="{A90BB09E-C199-2C44-86F9-00F708A61D4E}"/>
              </a:ext>
            </a:extLst>
          </p:cNvPr>
          <p:cNvSpPr txBox="1"/>
          <p:nvPr/>
        </p:nvSpPr>
        <p:spPr>
          <a:xfrm>
            <a:off x="6600938" y="5100250"/>
            <a:ext cx="1673635"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Mạng Nơ-ron</a:t>
            </a:r>
            <a:endParaRPr kumimoji="1" lang="ja-JP" altLang="en-US" b="0"/>
          </a:p>
        </p:txBody>
      </p:sp>
      <p:grpSp>
        <p:nvGrpSpPr>
          <p:cNvPr id="26" name="グループ化 25">
            <a:extLst>
              <a:ext uri="{FF2B5EF4-FFF2-40B4-BE49-F238E27FC236}">
                <a16:creationId xmlns:a16="http://schemas.microsoft.com/office/drawing/2014/main" id="{33BDFE12-BB7C-904C-ABA7-8D92562FB413}"/>
              </a:ext>
            </a:extLst>
          </p:cNvPr>
          <p:cNvGrpSpPr/>
          <p:nvPr/>
        </p:nvGrpSpPr>
        <p:grpSpPr>
          <a:xfrm>
            <a:off x="3687407" y="2524566"/>
            <a:ext cx="1068315" cy="429099"/>
            <a:chOff x="533400" y="2743200"/>
            <a:chExt cx="2086840" cy="838200"/>
          </a:xfrm>
        </p:grpSpPr>
        <p:sp>
          <p:nvSpPr>
            <p:cNvPr id="8" name="円/楕円 7">
              <a:extLst>
                <a:ext uri="{FF2B5EF4-FFF2-40B4-BE49-F238E27FC236}">
                  <a16:creationId xmlns:a16="http://schemas.microsoft.com/office/drawing/2014/main" id="{3B1F2C89-F21F-6E41-B325-E71C0DD14166}"/>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10" name="直線矢印コネクタ 9">
              <a:extLst>
                <a:ext uri="{FF2B5EF4-FFF2-40B4-BE49-F238E27FC236}">
                  <a16:creationId xmlns:a16="http://schemas.microsoft.com/office/drawing/2014/main" id="{AB0CA2B8-11F0-3949-A553-7082EED99BF7}"/>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矢印コネクタ 10">
              <a:extLst>
                <a:ext uri="{FF2B5EF4-FFF2-40B4-BE49-F238E27FC236}">
                  <a16:creationId xmlns:a16="http://schemas.microsoft.com/office/drawing/2014/main" id="{382FEE04-13E5-A344-9426-39839CB862A1}"/>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矢印コネクタ 21">
              <a:extLst>
                <a:ext uri="{FF2B5EF4-FFF2-40B4-BE49-F238E27FC236}">
                  <a16:creationId xmlns:a16="http://schemas.microsoft.com/office/drawing/2014/main" id="{F44D0049-714C-3B40-A838-A890DD7720F1}"/>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線矢印コネクタ 24">
              <a:extLst>
                <a:ext uri="{FF2B5EF4-FFF2-40B4-BE49-F238E27FC236}">
                  <a16:creationId xmlns:a16="http://schemas.microsoft.com/office/drawing/2014/main" id="{433A1C54-83A3-B442-AA2C-4B04E2F38322}"/>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グループ化 26">
            <a:extLst>
              <a:ext uri="{FF2B5EF4-FFF2-40B4-BE49-F238E27FC236}">
                <a16:creationId xmlns:a16="http://schemas.microsoft.com/office/drawing/2014/main" id="{F9C951FC-E5C7-2149-8C52-0CED69D0F7C6}"/>
              </a:ext>
            </a:extLst>
          </p:cNvPr>
          <p:cNvGrpSpPr/>
          <p:nvPr/>
        </p:nvGrpSpPr>
        <p:grpSpPr>
          <a:xfrm>
            <a:off x="764996" y="3050558"/>
            <a:ext cx="1296080" cy="520583"/>
            <a:chOff x="533400" y="2743200"/>
            <a:chExt cx="2086840" cy="838200"/>
          </a:xfrm>
        </p:grpSpPr>
        <p:sp>
          <p:nvSpPr>
            <p:cNvPr id="28" name="円/楕円 27">
              <a:extLst>
                <a:ext uri="{FF2B5EF4-FFF2-40B4-BE49-F238E27FC236}">
                  <a16:creationId xmlns:a16="http://schemas.microsoft.com/office/drawing/2014/main" id="{1FAC4528-5CE0-2944-999A-3FC252A1F0E3}"/>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1050" dirty="0"/>
                <a:t>f(x)</a:t>
              </a:r>
              <a:endParaRPr lang="ja-JP" altLang="en-US" sz="1050"/>
            </a:p>
          </p:txBody>
        </p:sp>
        <p:cxnSp>
          <p:nvCxnSpPr>
            <p:cNvPr id="29" name="直線矢印コネクタ 28">
              <a:extLst>
                <a:ext uri="{FF2B5EF4-FFF2-40B4-BE49-F238E27FC236}">
                  <a16:creationId xmlns:a16="http://schemas.microsoft.com/office/drawing/2014/main" id="{95D76A2F-49E2-B443-8130-39811F7B3EAE}"/>
                </a:ext>
              </a:extLst>
            </p:cNvPr>
            <p:cNvCxnSpPr/>
            <p:nvPr/>
          </p:nvCxnSpPr>
          <p:spPr bwMode="auto">
            <a:xfrm>
              <a:off x="533400" y="3162300"/>
              <a:ext cx="584200" cy="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矢印コネクタ 29">
              <a:extLst>
                <a:ext uri="{FF2B5EF4-FFF2-40B4-BE49-F238E27FC236}">
                  <a16:creationId xmlns:a16="http://schemas.microsoft.com/office/drawing/2014/main" id="{CC592368-BAA4-CD45-83C1-7E2D829DBF16}"/>
                </a:ext>
              </a:extLst>
            </p:cNvPr>
            <p:cNvCxnSpPr/>
            <p:nvPr/>
          </p:nvCxnSpPr>
          <p:spPr bwMode="auto">
            <a:xfrm>
              <a:off x="2036040" y="3162300"/>
              <a:ext cx="584200" cy="0"/>
            </a:xfrm>
            <a:prstGeom prst="straightConnector1">
              <a:avLst/>
            </a:prstGeom>
            <a:noFill/>
            <a:ln w="28575" cap="flat" cmpd="sng" algn="ctr">
              <a:solidFill>
                <a:schemeClr val="accent2">
                  <a:lumMod val="60000"/>
                  <a:lumOff val="40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線矢印コネクタ 30">
              <a:extLst>
                <a:ext uri="{FF2B5EF4-FFF2-40B4-BE49-F238E27FC236}">
                  <a16:creationId xmlns:a16="http://schemas.microsoft.com/office/drawing/2014/main" id="{9CFB8BD7-4D83-184A-9A87-1D21F35E21D3}"/>
                </a:ext>
              </a:extLst>
            </p:cNvPr>
            <p:cNvCxnSpPr>
              <a:cxnSpLocks/>
            </p:cNvCxnSpPr>
            <p:nvPr/>
          </p:nvCxnSpPr>
          <p:spPr bwMode="auto">
            <a:xfrm flipV="1">
              <a:off x="533400" y="3198100"/>
              <a:ext cx="618067" cy="38330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線矢印コネクタ 31">
              <a:extLst>
                <a:ext uri="{FF2B5EF4-FFF2-40B4-BE49-F238E27FC236}">
                  <a16:creationId xmlns:a16="http://schemas.microsoft.com/office/drawing/2014/main" id="{FAB7986B-8216-B74A-BD6F-8BECDEA94D81}"/>
                </a:ext>
              </a:extLst>
            </p:cNvPr>
            <p:cNvCxnSpPr>
              <a:cxnSpLocks/>
            </p:cNvCxnSpPr>
            <p:nvPr/>
          </p:nvCxnSpPr>
          <p:spPr bwMode="auto">
            <a:xfrm>
              <a:off x="533400" y="2743200"/>
              <a:ext cx="618067" cy="383300"/>
            </a:xfrm>
            <a:prstGeom prst="straightConnector1">
              <a:avLst/>
            </a:prstGeom>
            <a:noFill/>
            <a:ln w="28575" cap="flat" cmpd="sng" algn="ctr">
              <a:solidFill>
                <a:srgbClr val="00B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グループ化 32">
            <a:extLst>
              <a:ext uri="{FF2B5EF4-FFF2-40B4-BE49-F238E27FC236}">
                <a16:creationId xmlns:a16="http://schemas.microsoft.com/office/drawing/2014/main" id="{361C0201-99FA-9A4A-9FF2-BE8D2F3C8D2D}"/>
              </a:ext>
            </a:extLst>
          </p:cNvPr>
          <p:cNvGrpSpPr/>
          <p:nvPr/>
        </p:nvGrpSpPr>
        <p:grpSpPr>
          <a:xfrm>
            <a:off x="3687407" y="3106032"/>
            <a:ext cx="1068315" cy="429099"/>
            <a:chOff x="533400" y="2743200"/>
            <a:chExt cx="2086840" cy="838200"/>
          </a:xfrm>
        </p:grpSpPr>
        <p:sp>
          <p:nvSpPr>
            <p:cNvPr id="34" name="円/楕円 33">
              <a:extLst>
                <a:ext uri="{FF2B5EF4-FFF2-40B4-BE49-F238E27FC236}">
                  <a16:creationId xmlns:a16="http://schemas.microsoft.com/office/drawing/2014/main" id="{776C7EB3-9FB9-F047-849B-6C085C98CB19}"/>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35" name="直線矢印コネクタ 34">
              <a:extLst>
                <a:ext uri="{FF2B5EF4-FFF2-40B4-BE49-F238E27FC236}">
                  <a16:creationId xmlns:a16="http://schemas.microsoft.com/office/drawing/2014/main" id="{05F8F165-DF37-5842-9C55-62EA0F80CB62}"/>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線矢印コネクタ 35">
              <a:extLst>
                <a:ext uri="{FF2B5EF4-FFF2-40B4-BE49-F238E27FC236}">
                  <a16:creationId xmlns:a16="http://schemas.microsoft.com/office/drawing/2014/main" id="{2C851C0D-293C-CF45-A89F-B9CBED696296}"/>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線矢印コネクタ 36">
              <a:extLst>
                <a:ext uri="{FF2B5EF4-FFF2-40B4-BE49-F238E27FC236}">
                  <a16:creationId xmlns:a16="http://schemas.microsoft.com/office/drawing/2014/main" id="{3C84804F-18A9-B040-8A35-DC52CB53222E}"/>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線矢印コネクタ 37">
              <a:extLst>
                <a:ext uri="{FF2B5EF4-FFF2-40B4-BE49-F238E27FC236}">
                  <a16:creationId xmlns:a16="http://schemas.microsoft.com/office/drawing/2014/main" id="{2461600A-499E-DF4E-957D-9DEA9BA46294}"/>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 name="グループ化 38">
            <a:extLst>
              <a:ext uri="{FF2B5EF4-FFF2-40B4-BE49-F238E27FC236}">
                <a16:creationId xmlns:a16="http://schemas.microsoft.com/office/drawing/2014/main" id="{E4B4D6C8-E1A9-2749-8206-4C6960DFAF5C}"/>
              </a:ext>
            </a:extLst>
          </p:cNvPr>
          <p:cNvGrpSpPr/>
          <p:nvPr/>
        </p:nvGrpSpPr>
        <p:grpSpPr>
          <a:xfrm>
            <a:off x="3687407" y="3687498"/>
            <a:ext cx="1068315" cy="429099"/>
            <a:chOff x="533400" y="2743200"/>
            <a:chExt cx="2086840" cy="838200"/>
          </a:xfrm>
        </p:grpSpPr>
        <p:sp>
          <p:nvSpPr>
            <p:cNvPr id="40" name="円/楕円 39">
              <a:extLst>
                <a:ext uri="{FF2B5EF4-FFF2-40B4-BE49-F238E27FC236}">
                  <a16:creationId xmlns:a16="http://schemas.microsoft.com/office/drawing/2014/main" id="{1172F0EC-68C7-2440-BF1C-E49A5A9FAA44}"/>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41" name="直線矢印コネクタ 40">
              <a:extLst>
                <a:ext uri="{FF2B5EF4-FFF2-40B4-BE49-F238E27FC236}">
                  <a16:creationId xmlns:a16="http://schemas.microsoft.com/office/drawing/2014/main" id="{7D894562-E398-4344-A447-FE373CB5BC84}"/>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線矢印コネクタ 41">
              <a:extLst>
                <a:ext uri="{FF2B5EF4-FFF2-40B4-BE49-F238E27FC236}">
                  <a16:creationId xmlns:a16="http://schemas.microsoft.com/office/drawing/2014/main" id="{B5205C3F-9DD6-3249-9B1E-4CE087789277}"/>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線矢印コネクタ 42">
              <a:extLst>
                <a:ext uri="{FF2B5EF4-FFF2-40B4-BE49-F238E27FC236}">
                  <a16:creationId xmlns:a16="http://schemas.microsoft.com/office/drawing/2014/main" id="{B1F30939-788B-3549-B1EA-BF30DF896E1C}"/>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線矢印コネクタ 43">
              <a:extLst>
                <a:ext uri="{FF2B5EF4-FFF2-40B4-BE49-F238E27FC236}">
                  <a16:creationId xmlns:a16="http://schemas.microsoft.com/office/drawing/2014/main" id="{A297530B-D25F-7C48-A718-B2D68B3EEE3E}"/>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5" name="グループ化 44">
            <a:extLst>
              <a:ext uri="{FF2B5EF4-FFF2-40B4-BE49-F238E27FC236}">
                <a16:creationId xmlns:a16="http://schemas.microsoft.com/office/drawing/2014/main" id="{F81319E8-7F97-0845-B659-6B0CEB89CFD2}"/>
              </a:ext>
            </a:extLst>
          </p:cNvPr>
          <p:cNvGrpSpPr/>
          <p:nvPr/>
        </p:nvGrpSpPr>
        <p:grpSpPr>
          <a:xfrm>
            <a:off x="3687407" y="4268964"/>
            <a:ext cx="1068315" cy="429099"/>
            <a:chOff x="533400" y="2743200"/>
            <a:chExt cx="2086840" cy="838200"/>
          </a:xfrm>
        </p:grpSpPr>
        <p:sp>
          <p:nvSpPr>
            <p:cNvPr id="46" name="円/楕円 45">
              <a:extLst>
                <a:ext uri="{FF2B5EF4-FFF2-40B4-BE49-F238E27FC236}">
                  <a16:creationId xmlns:a16="http://schemas.microsoft.com/office/drawing/2014/main" id="{FF627A1B-B374-654E-A88E-FA18FC24D646}"/>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47" name="直線矢印コネクタ 46">
              <a:extLst>
                <a:ext uri="{FF2B5EF4-FFF2-40B4-BE49-F238E27FC236}">
                  <a16:creationId xmlns:a16="http://schemas.microsoft.com/office/drawing/2014/main" id="{6BCC0AA6-89B9-8148-819B-42E8170FACCA}"/>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線矢印コネクタ 47">
              <a:extLst>
                <a:ext uri="{FF2B5EF4-FFF2-40B4-BE49-F238E27FC236}">
                  <a16:creationId xmlns:a16="http://schemas.microsoft.com/office/drawing/2014/main" id="{7C963982-3A40-1048-A864-AEE4D91DE282}"/>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線矢印コネクタ 48">
              <a:extLst>
                <a:ext uri="{FF2B5EF4-FFF2-40B4-BE49-F238E27FC236}">
                  <a16:creationId xmlns:a16="http://schemas.microsoft.com/office/drawing/2014/main" id="{B9D625FF-8390-7C4F-9D28-C99007C297DD}"/>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線矢印コネクタ 49">
              <a:extLst>
                <a:ext uri="{FF2B5EF4-FFF2-40B4-BE49-F238E27FC236}">
                  <a16:creationId xmlns:a16="http://schemas.microsoft.com/office/drawing/2014/main" id="{6C40DE5F-E8E6-814D-BC72-193A582067A0}"/>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1" name="グループ化 50">
            <a:extLst>
              <a:ext uri="{FF2B5EF4-FFF2-40B4-BE49-F238E27FC236}">
                <a16:creationId xmlns:a16="http://schemas.microsoft.com/office/drawing/2014/main" id="{09303E07-8A5C-CB47-852E-EF0BCD7294FA}"/>
              </a:ext>
            </a:extLst>
          </p:cNvPr>
          <p:cNvGrpSpPr/>
          <p:nvPr/>
        </p:nvGrpSpPr>
        <p:grpSpPr>
          <a:xfrm>
            <a:off x="3687407" y="1943100"/>
            <a:ext cx="1068315" cy="429099"/>
            <a:chOff x="533400" y="2743200"/>
            <a:chExt cx="2086840" cy="838200"/>
          </a:xfrm>
        </p:grpSpPr>
        <p:sp>
          <p:nvSpPr>
            <p:cNvPr id="52" name="円/楕円 51">
              <a:extLst>
                <a:ext uri="{FF2B5EF4-FFF2-40B4-BE49-F238E27FC236}">
                  <a16:creationId xmlns:a16="http://schemas.microsoft.com/office/drawing/2014/main" id="{B3D87C38-77BF-434A-8325-DA0BB4CB2D70}"/>
                </a:ext>
              </a:extLst>
            </p:cNvPr>
            <p:cNvSpPr/>
            <p:nvPr/>
          </p:nvSpPr>
          <p:spPr bwMode="auto">
            <a:xfrm>
              <a:off x="1143000" y="2743200"/>
              <a:ext cx="838200" cy="8382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53" name="直線矢印コネクタ 52">
              <a:extLst>
                <a:ext uri="{FF2B5EF4-FFF2-40B4-BE49-F238E27FC236}">
                  <a16:creationId xmlns:a16="http://schemas.microsoft.com/office/drawing/2014/main" id="{4AD794AB-4D26-A443-A0A9-9F7569BE779B}"/>
                </a:ext>
              </a:extLst>
            </p:cNvPr>
            <p:cNvCxnSpPr/>
            <p:nvPr/>
          </p:nvCxnSpPr>
          <p:spPr bwMode="auto">
            <a:xfrm>
              <a:off x="53340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矢印コネクタ 53">
              <a:extLst>
                <a:ext uri="{FF2B5EF4-FFF2-40B4-BE49-F238E27FC236}">
                  <a16:creationId xmlns:a16="http://schemas.microsoft.com/office/drawing/2014/main" id="{915DFD96-B9B7-CF47-B471-5A010CD166B4}"/>
                </a:ext>
              </a:extLst>
            </p:cNvPr>
            <p:cNvCxnSpPr/>
            <p:nvPr/>
          </p:nvCxnSpPr>
          <p:spPr bwMode="auto">
            <a:xfrm>
              <a:off x="2036040" y="3162300"/>
              <a:ext cx="584200" cy="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線矢印コネクタ 54">
              <a:extLst>
                <a:ext uri="{FF2B5EF4-FFF2-40B4-BE49-F238E27FC236}">
                  <a16:creationId xmlns:a16="http://schemas.microsoft.com/office/drawing/2014/main" id="{1D3401E8-7B6F-3D47-B7DD-564B036E76F1}"/>
                </a:ext>
              </a:extLst>
            </p:cNvPr>
            <p:cNvCxnSpPr>
              <a:cxnSpLocks/>
            </p:cNvCxnSpPr>
            <p:nvPr/>
          </p:nvCxnSpPr>
          <p:spPr bwMode="auto">
            <a:xfrm flipV="1">
              <a:off x="533400" y="31981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線矢印コネクタ 55">
              <a:extLst>
                <a:ext uri="{FF2B5EF4-FFF2-40B4-BE49-F238E27FC236}">
                  <a16:creationId xmlns:a16="http://schemas.microsoft.com/office/drawing/2014/main" id="{D9FAD192-C5D9-2540-8230-CD9B92A22B7B}"/>
                </a:ext>
              </a:extLst>
            </p:cNvPr>
            <p:cNvCxnSpPr>
              <a:cxnSpLocks/>
            </p:cNvCxnSpPr>
            <p:nvPr/>
          </p:nvCxnSpPr>
          <p:spPr bwMode="auto">
            <a:xfrm>
              <a:off x="533400" y="2743200"/>
              <a:ext cx="618067" cy="383300"/>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角丸四角形 56">
            <a:extLst>
              <a:ext uri="{FF2B5EF4-FFF2-40B4-BE49-F238E27FC236}">
                <a16:creationId xmlns:a16="http://schemas.microsoft.com/office/drawing/2014/main" id="{E31D48CB-5FCB-814A-9467-CB78B3720B8A}"/>
              </a:ext>
            </a:extLst>
          </p:cNvPr>
          <p:cNvSpPr/>
          <p:nvPr/>
        </p:nvSpPr>
        <p:spPr bwMode="auto">
          <a:xfrm>
            <a:off x="3836941" y="1714501"/>
            <a:ext cx="769246" cy="3152267"/>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58" name="角丸四角形 57">
            <a:extLst>
              <a:ext uri="{FF2B5EF4-FFF2-40B4-BE49-F238E27FC236}">
                <a16:creationId xmlns:a16="http://schemas.microsoft.com/office/drawing/2014/main" id="{5DFFE5D6-7361-9941-AE30-BDBECF08275A}"/>
              </a:ext>
            </a:extLst>
          </p:cNvPr>
          <p:cNvSpPr/>
          <p:nvPr/>
        </p:nvSpPr>
        <p:spPr bwMode="auto">
          <a:xfrm>
            <a:off x="6314923"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59" name="角丸四角形 58">
            <a:extLst>
              <a:ext uri="{FF2B5EF4-FFF2-40B4-BE49-F238E27FC236}">
                <a16:creationId xmlns:a16="http://schemas.microsoft.com/office/drawing/2014/main" id="{A77F0BC6-AE42-FC48-90DD-AE237FCB5EDA}"/>
              </a:ext>
            </a:extLst>
          </p:cNvPr>
          <p:cNvSpPr/>
          <p:nvPr/>
        </p:nvSpPr>
        <p:spPr bwMode="auto">
          <a:xfrm>
            <a:off x="7178306"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0" name="角丸四角形 59">
            <a:extLst>
              <a:ext uri="{FF2B5EF4-FFF2-40B4-BE49-F238E27FC236}">
                <a16:creationId xmlns:a16="http://schemas.microsoft.com/office/drawing/2014/main" id="{A1E47427-DB6D-6B4F-AF95-ABF6E8507F30}"/>
              </a:ext>
            </a:extLst>
          </p:cNvPr>
          <p:cNvSpPr/>
          <p:nvPr/>
        </p:nvSpPr>
        <p:spPr bwMode="auto">
          <a:xfrm>
            <a:off x="8052017" y="2277919"/>
            <a:ext cx="518900" cy="2126384"/>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62" name="直線矢印コネクタ 61">
            <a:extLst>
              <a:ext uri="{FF2B5EF4-FFF2-40B4-BE49-F238E27FC236}">
                <a16:creationId xmlns:a16="http://schemas.microsoft.com/office/drawing/2014/main" id="{73C21D64-ED8C-5748-BF1D-2A06BA4945C8}"/>
              </a:ext>
            </a:extLst>
          </p:cNvPr>
          <p:cNvCxnSpPr/>
          <p:nvPr/>
        </p:nvCxnSpPr>
        <p:spPr bwMode="auto">
          <a:xfrm>
            <a:off x="6833823" y="3341111"/>
            <a:ext cx="344483" cy="0"/>
          </a:xfrm>
          <a:prstGeom prst="straightConnector1">
            <a:avLst/>
          </a:prstGeom>
          <a:noFill/>
          <a:ln w="76200" cap="flat" cmpd="sng" algn="ctr">
            <a:solidFill>
              <a:schemeClr val="tx1">
                <a:lumMod val="65000"/>
                <a:lumOff val="35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線矢印コネクタ 62">
            <a:extLst>
              <a:ext uri="{FF2B5EF4-FFF2-40B4-BE49-F238E27FC236}">
                <a16:creationId xmlns:a16="http://schemas.microsoft.com/office/drawing/2014/main" id="{A206A4A8-9B39-CF4F-98DA-0F9E542AD241}"/>
              </a:ext>
            </a:extLst>
          </p:cNvPr>
          <p:cNvCxnSpPr>
            <a:cxnSpLocks/>
          </p:cNvCxnSpPr>
          <p:nvPr/>
        </p:nvCxnSpPr>
        <p:spPr bwMode="auto">
          <a:xfrm>
            <a:off x="7697206" y="3341111"/>
            <a:ext cx="354811" cy="0"/>
          </a:xfrm>
          <a:prstGeom prst="straightConnector1">
            <a:avLst/>
          </a:prstGeom>
          <a:noFill/>
          <a:ln w="76200" cap="flat" cmpd="sng" algn="ctr">
            <a:solidFill>
              <a:schemeClr val="tx1">
                <a:lumMod val="65000"/>
                <a:lumOff val="35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線矢印コネクタ 65">
            <a:extLst>
              <a:ext uri="{FF2B5EF4-FFF2-40B4-BE49-F238E27FC236}">
                <a16:creationId xmlns:a16="http://schemas.microsoft.com/office/drawing/2014/main" id="{75CEC7E0-9AD8-8542-B8D5-D76CAF259BAF}"/>
              </a:ext>
            </a:extLst>
          </p:cNvPr>
          <p:cNvCxnSpPr/>
          <p:nvPr/>
        </p:nvCxnSpPr>
        <p:spPr bwMode="auto">
          <a:xfrm>
            <a:off x="5970439" y="3341111"/>
            <a:ext cx="344483" cy="0"/>
          </a:xfrm>
          <a:prstGeom prst="straightConnector1">
            <a:avLst/>
          </a:prstGeom>
          <a:noFill/>
          <a:ln w="76200" cap="flat" cmpd="sng" algn="ctr">
            <a:solidFill>
              <a:srgbClr val="92D050"/>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線矢印コネクタ 66">
            <a:extLst>
              <a:ext uri="{FF2B5EF4-FFF2-40B4-BE49-F238E27FC236}">
                <a16:creationId xmlns:a16="http://schemas.microsoft.com/office/drawing/2014/main" id="{08AF834C-0831-8B4D-A0E3-14F64FC0DB8A}"/>
              </a:ext>
            </a:extLst>
          </p:cNvPr>
          <p:cNvCxnSpPr/>
          <p:nvPr/>
        </p:nvCxnSpPr>
        <p:spPr bwMode="auto">
          <a:xfrm>
            <a:off x="8570917" y="3341111"/>
            <a:ext cx="344483" cy="0"/>
          </a:xfrm>
          <a:prstGeom prst="straightConnector1">
            <a:avLst/>
          </a:prstGeom>
          <a:noFill/>
          <a:ln w="76200" cap="flat" cmpd="sng" algn="ctr">
            <a:solidFill>
              <a:schemeClr val="accent2">
                <a:lumMod val="60000"/>
                <a:lumOff val="40000"/>
              </a:schemeClr>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右矢印 67">
            <a:extLst>
              <a:ext uri="{FF2B5EF4-FFF2-40B4-BE49-F238E27FC236}">
                <a16:creationId xmlns:a16="http://schemas.microsoft.com/office/drawing/2014/main" id="{99E1E127-20D5-1148-937E-ECCEEA84CAC4}"/>
              </a:ext>
            </a:extLst>
          </p:cNvPr>
          <p:cNvSpPr/>
          <p:nvPr/>
        </p:nvSpPr>
        <p:spPr bwMode="auto">
          <a:xfrm>
            <a:off x="2734077" y="3083317"/>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9" name="右矢印 68">
            <a:extLst>
              <a:ext uri="{FF2B5EF4-FFF2-40B4-BE49-F238E27FC236}">
                <a16:creationId xmlns:a16="http://schemas.microsoft.com/office/drawing/2014/main" id="{0B00345F-4AD4-CB49-82FA-279E31EA69FE}"/>
              </a:ext>
            </a:extLst>
          </p:cNvPr>
          <p:cNvSpPr/>
          <p:nvPr/>
        </p:nvSpPr>
        <p:spPr bwMode="auto">
          <a:xfrm>
            <a:off x="5187006" y="3083317"/>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61" name="テキスト ボックス 60">
            <a:extLst>
              <a:ext uri="{FF2B5EF4-FFF2-40B4-BE49-F238E27FC236}">
                <a16:creationId xmlns:a16="http://schemas.microsoft.com/office/drawing/2014/main" id="{6D479340-62CD-4C4B-8526-74121199619C}"/>
              </a:ext>
            </a:extLst>
          </p:cNvPr>
          <p:cNvSpPr txBox="1"/>
          <p:nvPr/>
        </p:nvSpPr>
        <p:spPr>
          <a:xfrm rot="16200000">
            <a:off x="-430088" y="3379464"/>
            <a:ext cx="1802113" cy="369332"/>
          </a:xfrm>
          <a:prstGeom prst="rect">
            <a:avLst/>
          </a:prstGeom>
          <a:noFill/>
        </p:spPr>
        <p:txBody>
          <a:bodyPr wrap="square" rtlCol="0">
            <a:spAutoFit/>
          </a:bodyPr>
          <a:lstStyle/>
          <a:p>
            <a:r>
              <a:rPr kumimoji="1" lang="en-US" altLang="ja-JP" dirty="0" err="1">
                <a:solidFill>
                  <a:srgbClr val="00B050"/>
                </a:solidFill>
              </a:rPr>
              <a:t>Tín</a:t>
            </a:r>
            <a:r>
              <a:rPr kumimoji="1" lang="en-US" altLang="ja-JP" dirty="0">
                <a:solidFill>
                  <a:srgbClr val="00B050"/>
                </a:solidFill>
              </a:rPr>
              <a:t> </a:t>
            </a:r>
            <a:r>
              <a:rPr kumimoji="1" lang="en-US" altLang="ja-JP" dirty="0" err="1">
                <a:solidFill>
                  <a:srgbClr val="00B050"/>
                </a:solidFill>
              </a:rPr>
              <a:t>hiệu</a:t>
            </a:r>
            <a:r>
              <a:rPr kumimoji="1" lang="en-US" altLang="ja-JP" dirty="0">
                <a:solidFill>
                  <a:srgbClr val="00B050"/>
                </a:solidFill>
              </a:rPr>
              <a:t> </a:t>
            </a:r>
            <a:r>
              <a:rPr kumimoji="1" lang="en-US" altLang="ja-JP" dirty="0" err="1">
                <a:solidFill>
                  <a:srgbClr val="00B050"/>
                </a:solidFill>
              </a:rPr>
              <a:t>vào</a:t>
            </a:r>
            <a:endParaRPr kumimoji="1" lang="ja-JP" altLang="en-US" dirty="0">
              <a:solidFill>
                <a:srgbClr val="00B050"/>
              </a:solidFill>
            </a:endParaRPr>
          </a:p>
        </p:txBody>
      </p:sp>
      <p:sp>
        <p:nvSpPr>
          <p:cNvPr id="64" name="テキスト ボックス 63">
            <a:extLst>
              <a:ext uri="{FF2B5EF4-FFF2-40B4-BE49-F238E27FC236}">
                <a16:creationId xmlns:a16="http://schemas.microsoft.com/office/drawing/2014/main" id="{072DEE94-8DB8-4E4E-8934-9544B905323A}"/>
              </a:ext>
            </a:extLst>
          </p:cNvPr>
          <p:cNvSpPr txBox="1"/>
          <p:nvPr/>
        </p:nvSpPr>
        <p:spPr>
          <a:xfrm rot="16200000">
            <a:off x="1389713" y="3019477"/>
            <a:ext cx="1679015" cy="369332"/>
          </a:xfrm>
          <a:prstGeom prst="rect">
            <a:avLst/>
          </a:prstGeom>
          <a:noFill/>
        </p:spPr>
        <p:txBody>
          <a:bodyPr wrap="square" rtlCol="0">
            <a:spAutoFit/>
          </a:bodyPr>
          <a:lstStyle/>
          <a:p>
            <a:r>
              <a:rPr kumimoji="1" lang="en-US" altLang="ja-JP" dirty="0" err="1">
                <a:solidFill>
                  <a:schemeClr val="accent2">
                    <a:lumMod val="60000"/>
                    <a:lumOff val="40000"/>
                  </a:schemeClr>
                </a:solidFill>
              </a:rPr>
              <a:t>Tín</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hiệu</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ra</a:t>
            </a:r>
            <a:endParaRPr kumimoji="1" lang="ja-JP" altLang="en-US" dirty="0">
              <a:solidFill>
                <a:schemeClr val="accent2">
                  <a:lumMod val="60000"/>
                  <a:lumOff val="40000"/>
                </a:schemeClr>
              </a:solidFill>
            </a:endParaRPr>
          </a:p>
        </p:txBody>
      </p:sp>
      <p:sp>
        <p:nvSpPr>
          <p:cNvPr id="65" name="円/楕円 64">
            <a:extLst>
              <a:ext uri="{FF2B5EF4-FFF2-40B4-BE49-F238E27FC236}">
                <a16:creationId xmlns:a16="http://schemas.microsoft.com/office/drawing/2014/main" id="{D5AC1668-B826-DF4D-B223-0D3D482376AB}"/>
              </a:ext>
            </a:extLst>
          </p:cNvPr>
          <p:cNvSpPr/>
          <p:nvPr/>
        </p:nvSpPr>
        <p:spPr bwMode="auto">
          <a:xfrm>
            <a:off x="6424200" y="3176298"/>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0" name="円/楕円 69">
            <a:extLst>
              <a:ext uri="{FF2B5EF4-FFF2-40B4-BE49-F238E27FC236}">
                <a16:creationId xmlns:a16="http://schemas.microsoft.com/office/drawing/2014/main" id="{D2B688E6-F6F6-B94A-82D0-0D12595E009F}"/>
              </a:ext>
            </a:extLst>
          </p:cNvPr>
          <p:cNvSpPr/>
          <p:nvPr/>
        </p:nvSpPr>
        <p:spPr bwMode="auto">
          <a:xfrm>
            <a:off x="6424200" y="2781072"/>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1" name="円/楕円 70">
            <a:extLst>
              <a:ext uri="{FF2B5EF4-FFF2-40B4-BE49-F238E27FC236}">
                <a16:creationId xmlns:a16="http://schemas.microsoft.com/office/drawing/2014/main" id="{4F24ED3E-4BF3-5542-A0B4-FAEF640C1F94}"/>
              </a:ext>
            </a:extLst>
          </p:cNvPr>
          <p:cNvSpPr/>
          <p:nvPr/>
        </p:nvSpPr>
        <p:spPr bwMode="auto">
          <a:xfrm>
            <a:off x="6424200" y="2385846"/>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2" name="円/楕円 71">
            <a:extLst>
              <a:ext uri="{FF2B5EF4-FFF2-40B4-BE49-F238E27FC236}">
                <a16:creationId xmlns:a16="http://schemas.microsoft.com/office/drawing/2014/main" id="{AE9DCAED-985B-C949-B113-DBD145763565}"/>
              </a:ext>
            </a:extLst>
          </p:cNvPr>
          <p:cNvSpPr/>
          <p:nvPr/>
        </p:nvSpPr>
        <p:spPr bwMode="auto">
          <a:xfrm>
            <a:off x="6424200" y="3571524"/>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3" name="円/楕円 72">
            <a:extLst>
              <a:ext uri="{FF2B5EF4-FFF2-40B4-BE49-F238E27FC236}">
                <a16:creationId xmlns:a16="http://schemas.microsoft.com/office/drawing/2014/main" id="{4844B73C-D274-CE43-B9CC-EC79B6EAA67F}"/>
              </a:ext>
            </a:extLst>
          </p:cNvPr>
          <p:cNvSpPr/>
          <p:nvPr/>
        </p:nvSpPr>
        <p:spPr bwMode="auto">
          <a:xfrm>
            <a:off x="6424200" y="3966750"/>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4" name="円/楕円 73">
            <a:extLst>
              <a:ext uri="{FF2B5EF4-FFF2-40B4-BE49-F238E27FC236}">
                <a16:creationId xmlns:a16="http://schemas.microsoft.com/office/drawing/2014/main" id="{42F28A3A-C12C-5743-A28B-708CE864B70E}"/>
              </a:ext>
            </a:extLst>
          </p:cNvPr>
          <p:cNvSpPr/>
          <p:nvPr/>
        </p:nvSpPr>
        <p:spPr bwMode="auto">
          <a:xfrm>
            <a:off x="7278005" y="3191741"/>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5" name="円/楕円 74">
            <a:extLst>
              <a:ext uri="{FF2B5EF4-FFF2-40B4-BE49-F238E27FC236}">
                <a16:creationId xmlns:a16="http://schemas.microsoft.com/office/drawing/2014/main" id="{F5C91C29-E948-D44C-AB9A-11FAA4521F84}"/>
              </a:ext>
            </a:extLst>
          </p:cNvPr>
          <p:cNvSpPr/>
          <p:nvPr/>
        </p:nvSpPr>
        <p:spPr bwMode="auto">
          <a:xfrm>
            <a:off x="7278005" y="2796515"/>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6" name="円/楕円 75">
            <a:extLst>
              <a:ext uri="{FF2B5EF4-FFF2-40B4-BE49-F238E27FC236}">
                <a16:creationId xmlns:a16="http://schemas.microsoft.com/office/drawing/2014/main" id="{D91411AA-79C9-6945-9811-C6C059930A33}"/>
              </a:ext>
            </a:extLst>
          </p:cNvPr>
          <p:cNvSpPr/>
          <p:nvPr/>
        </p:nvSpPr>
        <p:spPr bwMode="auto">
          <a:xfrm>
            <a:off x="7278005" y="2401289"/>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7" name="円/楕円 76">
            <a:extLst>
              <a:ext uri="{FF2B5EF4-FFF2-40B4-BE49-F238E27FC236}">
                <a16:creationId xmlns:a16="http://schemas.microsoft.com/office/drawing/2014/main" id="{998EC63A-052F-4E4F-AA90-81B8B196F455}"/>
              </a:ext>
            </a:extLst>
          </p:cNvPr>
          <p:cNvSpPr/>
          <p:nvPr/>
        </p:nvSpPr>
        <p:spPr bwMode="auto">
          <a:xfrm>
            <a:off x="7278005" y="3586967"/>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8" name="円/楕円 77">
            <a:extLst>
              <a:ext uri="{FF2B5EF4-FFF2-40B4-BE49-F238E27FC236}">
                <a16:creationId xmlns:a16="http://schemas.microsoft.com/office/drawing/2014/main" id="{9F4A49B8-C727-2E43-9252-B3B7F98A6026}"/>
              </a:ext>
            </a:extLst>
          </p:cNvPr>
          <p:cNvSpPr/>
          <p:nvPr/>
        </p:nvSpPr>
        <p:spPr bwMode="auto">
          <a:xfrm>
            <a:off x="7278005" y="3982193"/>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79" name="円/楕円 78">
            <a:extLst>
              <a:ext uri="{FF2B5EF4-FFF2-40B4-BE49-F238E27FC236}">
                <a16:creationId xmlns:a16="http://schemas.microsoft.com/office/drawing/2014/main" id="{7940E7C7-92EE-6B40-932F-68DE3015CEB4}"/>
              </a:ext>
            </a:extLst>
          </p:cNvPr>
          <p:cNvSpPr/>
          <p:nvPr/>
        </p:nvSpPr>
        <p:spPr bwMode="auto">
          <a:xfrm>
            <a:off x="8159859" y="3184931"/>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0" name="円/楕円 79">
            <a:extLst>
              <a:ext uri="{FF2B5EF4-FFF2-40B4-BE49-F238E27FC236}">
                <a16:creationId xmlns:a16="http://schemas.microsoft.com/office/drawing/2014/main" id="{25197674-7E27-7A43-B4C5-3774A03C642D}"/>
              </a:ext>
            </a:extLst>
          </p:cNvPr>
          <p:cNvSpPr/>
          <p:nvPr/>
        </p:nvSpPr>
        <p:spPr bwMode="auto">
          <a:xfrm>
            <a:off x="8159859" y="2789705"/>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1" name="円/楕円 80">
            <a:extLst>
              <a:ext uri="{FF2B5EF4-FFF2-40B4-BE49-F238E27FC236}">
                <a16:creationId xmlns:a16="http://schemas.microsoft.com/office/drawing/2014/main" id="{BF01CB2D-F9D7-0B42-A6A6-C3AAAFCD86E0}"/>
              </a:ext>
            </a:extLst>
          </p:cNvPr>
          <p:cNvSpPr/>
          <p:nvPr/>
        </p:nvSpPr>
        <p:spPr bwMode="auto">
          <a:xfrm>
            <a:off x="8159859" y="2394479"/>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2" name="円/楕円 81">
            <a:extLst>
              <a:ext uri="{FF2B5EF4-FFF2-40B4-BE49-F238E27FC236}">
                <a16:creationId xmlns:a16="http://schemas.microsoft.com/office/drawing/2014/main" id="{A6E4188A-3E0A-C54B-B69F-6800B7CC5FA5}"/>
              </a:ext>
            </a:extLst>
          </p:cNvPr>
          <p:cNvSpPr/>
          <p:nvPr/>
        </p:nvSpPr>
        <p:spPr bwMode="auto">
          <a:xfrm>
            <a:off x="8159859" y="3580157"/>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83" name="円/楕円 82">
            <a:extLst>
              <a:ext uri="{FF2B5EF4-FFF2-40B4-BE49-F238E27FC236}">
                <a16:creationId xmlns:a16="http://schemas.microsoft.com/office/drawing/2014/main" id="{B141CF51-F09C-9644-87D9-C4FC4A53B867}"/>
              </a:ext>
            </a:extLst>
          </p:cNvPr>
          <p:cNvSpPr/>
          <p:nvPr/>
        </p:nvSpPr>
        <p:spPr bwMode="auto">
          <a:xfrm>
            <a:off x="8159859" y="3975383"/>
            <a:ext cx="319500" cy="319500"/>
          </a:xfrm>
          <a:prstGeom prst="ellips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extLst>
      <p:ext uri="{BB962C8B-B14F-4D97-AF65-F5344CB8AC3E}">
        <p14:creationId xmlns:p14="http://schemas.microsoft.com/office/powerpoint/2010/main" val="38305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ppt_x</p:attrName>
                                        </p:attrNameLst>
                                      </p:cBhvr>
                                      <p:tavLst>
                                        <p:tav tm="0">
                                          <p:val>
                                            <p:strVal val="#ppt_x-#ppt_w*1.125000"/>
                                          </p:val>
                                        </p:tav>
                                        <p:tav tm="100000">
                                          <p:val>
                                            <p:strVal val="#ppt_x"/>
                                          </p:val>
                                        </p:tav>
                                      </p:tavLst>
                                    </p:anim>
                                    <p:animEffect transition="in" filter="wipe(right)">
                                      <p:cBhvr>
                                        <p:cTn id="8" dur="500"/>
                                        <p:tgtEl>
                                          <p:spTgt spid="68"/>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p:tgtEl>
                                          <p:spTgt spid="51"/>
                                        </p:tgtEl>
                                        <p:attrNameLst>
                                          <p:attrName>ppt_x</p:attrName>
                                        </p:attrNameLst>
                                      </p:cBhvr>
                                      <p:tavLst>
                                        <p:tav tm="0">
                                          <p:val>
                                            <p:strVal val="#ppt_x-#ppt_w*1.125000"/>
                                          </p:val>
                                        </p:tav>
                                        <p:tav tm="100000">
                                          <p:val>
                                            <p:strVal val="#ppt_x"/>
                                          </p:val>
                                        </p:tav>
                                      </p:tavLst>
                                    </p:anim>
                                    <p:animEffect transition="in" filter="wipe(right)">
                                      <p:cBhvr>
                                        <p:cTn id="13" dur="500"/>
                                        <p:tgtEl>
                                          <p:spTgt spid="51"/>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right)">
                                      <p:cBhvr>
                                        <p:cTn id="18" dur="500"/>
                                        <p:tgtEl>
                                          <p:spTgt spid="26"/>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ppt_x</p:attrName>
                                        </p:attrNameLst>
                                      </p:cBhvr>
                                      <p:tavLst>
                                        <p:tav tm="0">
                                          <p:val>
                                            <p:strVal val="#ppt_x-#ppt_w*1.125000"/>
                                          </p:val>
                                        </p:tav>
                                        <p:tav tm="100000">
                                          <p:val>
                                            <p:strVal val="#ppt_x"/>
                                          </p:val>
                                        </p:tav>
                                      </p:tavLst>
                                    </p:anim>
                                    <p:animEffect transition="in" filter="wipe(right)">
                                      <p:cBhvr>
                                        <p:cTn id="23" dur="500"/>
                                        <p:tgtEl>
                                          <p:spTgt spid="33"/>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p:tgtEl>
                                          <p:spTgt spid="39"/>
                                        </p:tgtEl>
                                        <p:attrNameLst>
                                          <p:attrName>ppt_x</p:attrName>
                                        </p:attrNameLst>
                                      </p:cBhvr>
                                      <p:tavLst>
                                        <p:tav tm="0">
                                          <p:val>
                                            <p:strVal val="#ppt_x-#ppt_w*1.125000"/>
                                          </p:val>
                                        </p:tav>
                                        <p:tav tm="100000">
                                          <p:val>
                                            <p:strVal val="#ppt_x"/>
                                          </p:val>
                                        </p:tav>
                                      </p:tavLst>
                                    </p:anim>
                                    <p:animEffect transition="in" filter="wipe(right)">
                                      <p:cBhvr>
                                        <p:cTn id="28" dur="500"/>
                                        <p:tgtEl>
                                          <p:spTgt spid="39"/>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p:tgtEl>
                                          <p:spTgt spid="45"/>
                                        </p:tgtEl>
                                        <p:attrNameLst>
                                          <p:attrName>ppt_x</p:attrName>
                                        </p:attrNameLst>
                                      </p:cBhvr>
                                      <p:tavLst>
                                        <p:tav tm="0">
                                          <p:val>
                                            <p:strVal val="#ppt_x-#ppt_w*1.125000"/>
                                          </p:val>
                                        </p:tav>
                                        <p:tav tm="100000">
                                          <p:val>
                                            <p:strVal val="#ppt_x"/>
                                          </p:val>
                                        </p:tav>
                                      </p:tavLst>
                                    </p:anim>
                                    <p:animEffect transition="in" filter="wipe(right)">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p:tgtEl>
                                          <p:spTgt spid="57"/>
                                        </p:tgtEl>
                                        <p:attrNameLst>
                                          <p:attrName>ppt_x</p:attrName>
                                        </p:attrNameLst>
                                      </p:cBhvr>
                                      <p:tavLst>
                                        <p:tav tm="0">
                                          <p:val>
                                            <p:strVal val="#ppt_x-#ppt_w*1.125000"/>
                                          </p:val>
                                        </p:tav>
                                        <p:tav tm="100000">
                                          <p:val>
                                            <p:strVal val="#ppt_x"/>
                                          </p:val>
                                        </p:tav>
                                      </p:tavLst>
                                    </p:anim>
                                    <p:animEffect transition="in" filter="wipe(right)">
                                      <p:cBhvr>
                                        <p:cTn id="39" dur="500"/>
                                        <p:tgtEl>
                                          <p:spTgt spid="57"/>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p:tgtEl>
                                          <p:spTgt spid="6"/>
                                        </p:tgtEl>
                                        <p:attrNameLst>
                                          <p:attrName>ppt_x</p:attrName>
                                        </p:attrNameLst>
                                      </p:cBhvr>
                                      <p:tavLst>
                                        <p:tav tm="0">
                                          <p:val>
                                            <p:strVal val="#ppt_x-#ppt_w*1.125000"/>
                                          </p:val>
                                        </p:tav>
                                        <p:tav tm="100000">
                                          <p:val>
                                            <p:strVal val="#ppt_x"/>
                                          </p:val>
                                        </p:tav>
                                      </p:tavLst>
                                    </p:anim>
                                    <p:animEffect transition="in" filter="wipe(righ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 calcmode="lin" valueType="num">
                                      <p:cBhvr additive="base">
                                        <p:cTn id="48" dur="500"/>
                                        <p:tgtEl>
                                          <p:spTgt spid="69"/>
                                        </p:tgtEl>
                                        <p:attrNameLst>
                                          <p:attrName>ppt_x</p:attrName>
                                        </p:attrNameLst>
                                      </p:cBhvr>
                                      <p:tavLst>
                                        <p:tav tm="0">
                                          <p:val>
                                            <p:strVal val="#ppt_x-#ppt_w*1.125000"/>
                                          </p:val>
                                        </p:tav>
                                        <p:tav tm="100000">
                                          <p:val>
                                            <p:strVal val="#ppt_x"/>
                                          </p:val>
                                        </p:tav>
                                      </p:tavLst>
                                    </p:anim>
                                    <p:animEffect transition="in" filter="wipe(right)">
                                      <p:cBhvr>
                                        <p:cTn id="49" dur="500"/>
                                        <p:tgtEl>
                                          <p:spTgt spid="69"/>
                                        </p:tgtEl>
                                      </p:cBhvr>
                                    </p:animEffect>
                                  </p:childTnLst>
                                </p:cTn>
                              </p:par>
                              <p:par>
                                <p:cTn id="50" presetID="12" presetClass="entr" presetSubtype="8"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ppt_x</p:attrName>
                                        </p:attrNameLst>
                                      </p:cBhvr>
                                      <p:tavLst>
                                        <p:tav tm="0">
                                          <p:val>
                                            <p:strVal val="#ppt_x-#ppt_w*1.125000"/>
                                          </p:val>
                                        </p:tav>
                                        <p:tav tm="100000">
                                          <p:val>
                                            <p:strVal val="#ppt_x"/>
                                          </p:val>
                                        </p:tav>
                                      </p:tavLst>
                                    </p:anim>
                                    <p:animEffect transition="in" filter="wipe(right)">
                                      <p:cBhvr>
                                        <p:cTn id="53" dur="500"/>
                                        <p:tgtEl>
                                          <p:spTgt spid="7"/>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p:tgtEl>
                                          <p:spTgt spid="58"/>
                                        </p:tgtEl>
                                        <p:attrNameLst>
                                          <p:attrName>ppt_x</p:attrName>
                                        </p:attrNameLst>
                                      </p:cBhvr>
                                      <p:tavLst>
                                        <p:tav tm="0">
                                          <p:val>
                                            <p:strVal val="#ppt_x-#ppt_w*1.125000"/>
                                          </p:val>
                                        </p:tav>
                                        <p:tav tm="100000">
                                          <p:val>
                                            <p:strVal val="#ppt_x"/>
                                          </p:val>
                                        </p:tav>
                                      </p:tavLst>
                                    </p:anim>
                                    <p:animEffect transition="in" filter="wipe(right)">
                                      <p:cBhvr>
                                        <p:cTn id="57" dur="500"/>
                                        <p:tgtEl>
                                          <p:spTgt spid="58"/>
                                        </p:tgtEl>
                                      </p:cBhvr>
                                    </p:animEffect>
                                  </p:childTnLst>
                                </p:cTn>
                              </p:par>
                              <p:par>
                                <p:cTn id="58" presetID="12" presetClass="entr" presetSubtype="8"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 calcmode="lin" valueType="num">
                                      <p:cBhvr additive="base">
                                        <p:cTn id="60" dur="500"/>
                                        <p:tgtEl>
                                          <p:spTgt spid="59"/>
                                        </p:tgtEl>
                                        <p:attrNameLst>
                                          <p:attrName>ppt_x</p:attrName>
                                        </p:attrNameLst>
                                      </p:cBhvr>
                                      <p:tavLst>
                                        <p:tav tm="0">
                                          <p:val>
                                            <p:strVal val="#ppt_x-#ppt_w*1.125000"/>
                                          </p:val>
                                        </p:tav>
                                        <p:tav tm="100000">
                                          <p:val>
                                            <p:strVal val="#ppt_x"/>
                                          </p:val>
                                        </p:tav>
                                      </p:tavLst>
                                    </p:anim>
                                    <p:animEffect transition="in" filter="wipe(right)">
                                      <p:cBhvr>
                                        <p:cTn id="61" dur="500"/>
                                        <p:tgtEl>
                                          <p:spTgt spid="59"/>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 calcmode="lin" valueType="num">
                                      <p:cBhvr additive="base">
                                        <p:cTn id="64" dur="500"/>
                                        <p:tgtEl>
                                          <p:spTgt spid="60"/>
                                        </p:tgtEl>
                                        <p:attrNameLst>
                                          <p:attrName>ppt_x</p:attrName>
                                        </p:attrNameLst>
                                      </p:cBhvr>
                                      <p:tavLst>
                                        <p:tav tm="0">
                                          <p:val>
                                            <p:strVal val="#ppt_x-#ppt_w*1.125000"/>
                                          </p:val>
                                        </p:tav>
                                        <p:tav tm="100000">
                                          <p:val>
                                            <p:strVal val="#ppt_x"/>
                                          </p:val>
                                        </p:tav>
                                      </p:tavLst>
                                    </p:anim>
                                    <p:animEffect transition="in" filter="wipe(right)">
                                      <p:cBhvr>
                                        <p:cTn id="65" dur="500"/>
                                        <p:tgtEl>
                                          <p:spTgt spid="60"/>
                                        </p:tgtEl>
                                      </p:cBhvr>
                                    </p:animEffect>
                                  </p:childTnLst>
                                </p:cTn>
                              </p:par>
                              <p:par>
                                <p:cTn id="66" presetID="12" presetClass="entr" presetSubtype="8"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p:tgtEl>
                                          <p:spTgt spid="62"/>
                                        </p:tgtEl>
                                        <p:attrNameLst>
                                          <p:attrName>ppt_x</p:attrName>
                                        </p:attrNameLst>
                                      </p:cBhvr>
                                      <p:tavLst>
                                        <p:tav tm="0">
                                          <p:val>
                                            <p:strVal val="#ppt_x-#ppt_w*1.125000"/>
                                          </p:val>
                                        </p:tav>
                                        <p:tav tm="100000">
                                          <p:val>
                                            <p:strVal val="#ppt_x"/>
                                          </p:val>
                                        </p:tav>
                                      </p:tavLst>
                                    </p:anim>
                                    <p:animEffect transition="in" filter="wipe(right)">
                                      <p:cBhvr>
                                        <p:cTn id="69" dur="500"/>
                                        <p:tgtEl>
                                          <p:spTgt spid="62"/>
                                        </p:tgtEl>
                                      </p:cBhvr>
                                    </p:animEffect>
                                  </p:childTnLst>
                                </p:cTn>
                              </p:par>
                              <p:par>
                                <p:cTn id="70" presetID="12" presetClass="entr" presetSubtype="8" fill="hold" nodeType="with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500"/>
                                        <p:tgtEl>
                                          <p:spTgt spid="63"/>
                                        </p:tgtEl>
                                        <p:attrNameLst>
                                          <p:attrName>ppt_x</p:attrName>
                                        </p:attrNameLst>
                                      </p:cBhvr>
                                      <p:tavLst>
                                        <p:tav tm="0">
                                          <p:val>
                                            <p:strVal val="#ppt_x-#ppt_w*1.125000"/>
                                          </p:val>
                                        </p:tav>
                                        <p:tav tm="100000">
                                          <p:val>
                                            <p:strVal val="#ppt_x"/>
                                          </p:val>
                                        </p:tav>
                                      </p:tavLst>
                                    </p:anim>
                                    <p:animEffect transition="in" filter="wipe(right)">
                                      <p:cBhvr>
                                        <p:cTn id="73" dur="500"/>
                                        <p:tgtEl>
                                          <p:spTgt spid="63"/>
                                        </p:tgtEl>
                                      </p:cBhvr>
                                    </p:animEffect>
                                  </p:childTnLst>
                                </p:cTn>
                              </p:par>
                              <p:par>
                                <p:cTn id="74" presetID="12" presetClass="entr" presetSubtype="8"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p:tgtEl>
                                          <p:spTgt spid="66"/>
                                        </p:tgtEl>
                                        <p:attrNameLst>
                                          <p:attrName>ppt_x</p:attrName>
                                        </p:attrNameLst>
                                      </p:cBhvr>
                                      <p:tavLst>
                                        <p:tav tm="0">
                                          <p:val>
                                            <p:strVal val="#ppt_x-#ppt_w*1.125000"/>
                                          </p:val>
                                        </p:tav>
                                        <p:tav tm="100000">
                                          <p:val>
                                            <p:strVal val="#ppt_x"/>
                                          </p:val>
                                        </p:tav>
                                      </p:tavLst>
                                    </p:anim>
                                    <p:animEffect transition="in" filter="wipe(right)">
                                      <p:cBhvr>
                                        <p:cTn id="77" dur="500"/>
                                        <p:tgtEl>
                                          <p:spTgt spid="66"/>
                                        </p:tgtEl>
                                      </p:cBhvr>
                                    </p:animEffect>
                                  </p:childTnLst>
                                </p:cTn>
                              </p:par>
                              <p:par>
                                <p:cTn id="78" presetID="12" presetClass="entr" presetSubtype="8"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 calcmode="lin" valueType="num">
                                      <p:cBhvr additive="base">
                                        <p:cTn id="80" dur="500"/>
                                        <p:tgtEl>
                                          <p:spTgt spid="67"/>
                                        </p:tgtEl>
                                        <p:attrNameLst>
                                          <p:attrName>ppt_x</p:attrName>
                                        </p:attrNameLst>
                                      </p:cBhvr>
                                      <p:tavLst>
                                        <p:tav tm="0">
                                          <p:val>
                                            <p:strVal val="#ppt_x-#ppt_w*1.125000"/>
                                          </p:val>
                                        </p:tav>
                                        <p:tav tm="100000">
                                          <p:val>
                                            <p:strVal val="#ppt_x"/>
                                          </p:val>
                                        </p:tav>
                                      </p:tavLst>
                                    </p:anim>
                                    <p:animEffect transition="in" filter="wipe(right)">
                                      <p:cBhvr>
                                        <p:cTn id="81" dur="500"/>
                                        <p:tgtEl>
                                          <p:spTgt spid="6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 calcmode="lin" valueType="num">
                                      <p:cBhvr additive="base">
                                        <p:cTn id="84" dur="500"/>
                                        <p:tgtEl>
                                          <p:spTgt spid="65"/>
                                        </p:tgtEl>
                                        <p:attrNameLst>
                                          <p:attrName>ppt_x</p:attrName>
                                        </p:attrNameLst>
                                      </p:cBhvr>
                                      <p:tavLst>
                                        <p:tav tm="0">
                                          <p:val>
                                            <p:strVal val="#ppt_x-#ppt_w*1.125000"/>
                                          </p:val>
                                        </p:tav>
                                        <p:tav tm="100000">
                                          <p:val>
                                            <p:strVal val="#ppt_x"/>
                                          </p:val>
                                        </p:tav>
                                      </p:tavLst>
                                    </p:anim>
                                    <p:animEffect transition="in" filter="wipe(right)">
                                      <p:cBhvr>
                                        <p:cTn id="85" dur="500"/>
                                        <p:tgtEl>
                                          <p:spTgt spid="65"/>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70"/>
                                        </p:tgtEl>
                                        <p:attrNameLst>
                                          <p:attrName>style.visibility</p:attrName>
                                        </p:attrNameLst>
                                      </p:cBhvr>
                                      <p:to>
                                        <p:strVal val="visible"/>
                                      </p:to>
                                    </p:set>
                                    <p:anim calcmode="lin" valueType="num">
                                      <p:cBhvr additive="base">
                                        <p:cTn id="88" dur="500"/>
                                        <p:tgtEl>
                                          <p:spTgt spid="70"/>
                                        </p:tgtEl>
                                        <p:attrNameLst>
                                          <p:attrName>ppt_x</p:attrName>
                                        </p:attrNameLst>
                                      </p:cBhvr>
                                      <p:tavLst>
                                        <p:tav tm="0">
                                          <p:val>
                                            <p:strVal val="#ppt_x-#ppt_w*1.125000"/>
                                          </p:val>
                                        </p:tav>
                                        <p:tav tm="100000">
                                          <p:val>
                                            <p:strVal val="#ppt_x"/>
                                          </p:val>
                                        </p:tav>
                                      </p:tavLst>
                                    </p:anim>
                                    <p:animEffect transition="in" filter="wipe(right)">
                                      <p:cBhvr>
                                        <p:cTn id="89" dur="500"/>
                                        <p:tgtEl>
                                          <p:spTgt spid="70"/>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 calcmode="lin" valueType="num">
                                      <p:cBhvr additive="base">
                                        <p:cTn id="92" dur="500"/>
                                        <p:tgtEl>
                                          <p:spTgt spid="71"/>
                                        </p:tgtEl>
                                        <p:attrNameLst>
                                          <p:attrName>ppt_x</p:attrName>
                                        </p:attrNameLst>
                                      </p:cBhvr>
                                      <p:tavLst>
                                        <p:tav tm="0">
                                          <p:val>
                                            <p:strVal val="#ppt_x-#ppt_w*1.125000"/>
                                          </p:val>
                                        </p:tav>
                                        <p:tav tm="100000">
                                          <p:val>
                                            <p:strVal val="#ppt_x"/>
                                          </p:val>
                                        </p:tav>
                                      </p:tavLst>
                                    </p:anim>
                                    <p:animEffect transition="in" filter="wipe(right)">
                                      <p:cBhvr>
                                        <p:cTn id="93" dur="500"/>
                                        <p:tgtEl>
                                          <p:spTgt spid="7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72"/>
                                        </p:tgtEl>
                                        <p:attrNameLst>
                                          <p:attrName>style.visibility</p:attrName>
                                        </p:attrNameLst>
                                      </p:cBhvr>
                                      <p:to>
                                        <p:strVal val="visible"/>
                                      </p:to>
                                    </p:set>
                                    <p:anim calcmode="lin" valueType="num">
                                      <p:cBhvr additive="base">
                                        <p:cTn id="96" dur="500"/>
                                        <p:tgtEl>
                                          <p:spTgt spid="72"/>
                                        </p:tgtEl>
                                        <p:attrNameLst>
                                          <p:attrName>ppt_x</p:attrName>
                                        </p:attrNameLst>
                                      </p:cBhvr>
                                      <p:tavLst>
                                        <p:tav tm="0">
                                          <p:val>
                                            <p:strVal val="#ppt_x-#ppt_w*1.125000"/>
                                          </p:val>
                                        </p:tav>
                                        <p:tav tm="100000">
                                          <p:val>
                                            <p:strVal val="#ppt_x"/>
                                          </p:val>
                                        </p:tav>
                                      </p:tavLst>
                                    </p:anim>
                                    <p:animEffect transition="in" filter="wipe(right)">
                                      <p:cBhvr>
                                        <p:cTn id="97" dur="500"/>
                                        <p:tgtEl>
                                          <p:spTgt spid="72"/>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73"/>
                                        </p:tgtEl>
                                        <p:attrNameLst>
                                          <p:attrName>style.visibility</p:attrName>
                                        </p:attrNameLst>
                                      </p:cBhvr>
                                      <p:to>
                                        <p:strVal val="visible"/>
                                      </p:to>
                                    </p:set>
                                    <p:anim calcmode="lin" valueType="num">
                                      <p:cBhvr additive="base">
                                        <p:cTn id="100" dur="500"/>
                                        <p:tgtEl>
                                          <p:spTgt spid="73"/>
                                        </p:tgtEl>
                                        <p:attrNameLst>
                                          <p:attrName>ppt_x</p:attrName>
                                        </p:attrNameLst>
                                      </p:cBhvr>
                                      <p:tavLst>
                                        <p:tav tm="0">
                                          <p:val>
                                            <p:strVal val="#ppt_x-#ppt_w*1.125000"/>
                                          </p:val>
                                        </p:tav>
                                        <p:tav tm="100000">
                                          <p:val>
                                            <p:strVal val="#ppt_x"/>
                                          </p:val>
                                        </p:tav>
                                      </p:tavLst>
                                    </p:anim>
                                    <p:animEffect transition="in" filter="wipe(right)">
                                      <p:cBhvr>
                                        <p:cTn id="101" dur="500"/>
                                        <p:tgtEl>
                                          <p:spTgt spid="73"/>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anim calcmode="lin" valueType="num">
                                      <p:cBhvr additive="base">
                                        <p:cTn id="104" dur="500"/>
                                        <p:tgtEl>
                                          <p:spTgt spid="74"/>
                                        </p:tgtEl>
                                        <p:attrNameLst>
                                          <p:attrName>ppt_x</p:attrName>
                                        </p:attrNameLst>
                                      </p:cBhvr>
                                      <p:tavLst>
                                        <p:tav tm="0">
                                          <p:val>
                                            <p:strVal val="#ppt_x-#ppt_w*1.125000"/>
                                          </p:val>
                                        </p:tav>
                                        <p:tav tm="100000">
                                          <p:val>
                                            <p:strVal val="#ppt_x"/>
                                          </p:val>
                                        </p:tav>
                                      </p:tavLst>
                                    </p:anim>
                                    <p:animEffect transition="in" filter="wipe(right)">
                                      <p:cBhvr>
                                        <p:cTn id="105" dur="500"/>
                                        <p:tgtEl>
                                          <p:spTgt spid="74"/>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75"/>
                                        </p:tgtEl>
                                        <p:attrNameLst>
                                          <p:attrName>style.visibility</p:attrName>
                                        </p:attrNameLst>
                                      </p:cBhvr>
                                      <p:to>
                                        <p:strVal val="visible"/>
                                      </p:to>
                                    </p:set>
                                    <p:anim calcmode="lin" valueType="num">
                                      <p:cBhvr additive="base">
                                        <p:cTn id="108" dur="500"/>
                                        <p:tgtEl>
                                          <p:spTgt spid="75"/>
                                        </p:tgtEl>
                                        <p:attrNameLst>
                                          <p:attrName>ppt_x</p:attrName>
                                        </p:attrNameLst>
                                      </p:cBhvr>
                                      <p:tavLst>
                                        <p:tav tm="0">
                                          <p:val>
                                            <p:strVal val="#ppt_x-#ppt_w*1.125000"/>
                                          </p:val>
                                        </p:tav>
                                        <p:tav tm="100000">
                                          <p:val>
                                            <p:strVal val="#ppt_x"/>
                                          </p:val>
                                        </p:tav>
                                      </p:tavLst>
                                    </p:anim>
                                    <p:animEffect transition="in" filter="wipe(right)">
                                      <p:cBhvr>
                                        <p:cTn id="109" dur="500"/>
                                        <p:tgtEl>
                                          <p:spTgt spid="75"/>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 calcmode="lin" valueType="num">
                                      <p:cBhvr additive="base">
                                        <p:cTn id="112" dur="500"/>
                                        <p:tgtEl>
                                          <p:spTgt spid="76"/>
                                        </p:tgtEl>
                                        <p:attrNameLst>
                                          <p:attrName>ppt_x</p:attrName>
                                        </p:attrNameLst>
                                      </p:cBhvr>
                                      <p:tavLst>
                                        <p:tav tm="0">
                                          <p:val>
                                            <p:strVal val="#ppt_x-#ppt_w*1.125000"/>
                                          </p:val>
                                        </p:tav>
                                        <p:tav tm="100000">
                                          <p:val>
                                            <p:strVal val="#ppt_x"/>
                                          </p:val>
                                        </p:tav>
                                      </p:tavLst>
                                    </p:anim>
                                    <p:animEffect transition="in" filter="wipe(right)">
                                      <p:cBhvr>
                                        <p:cTn id="113" dur="500"/>
                                        <p:tgtEl>
                                          <p:spTgt spid="76"/>
                                        </p:tgtEl>
                                      </p:cBhvr>
                                    </p:animEffect>
                                  </p:childTnLst>
                                </p:cTn>
                              </p:par>
                              <p:par>
                                <p:cTn id="114" presetID="12" presetClass="entr" presetSubtype="8" fill="hold" grpId="0" nodeType="withEffect">
                                  <p:stCondLst>
                                    <p:cond delay="0"/>
                                  </p:stCondLst>
                                  <p:childTnLst>
                                    <p:set>
                                      <p:cBhvr>
                                        <p:cTn id="115" dur="1" fill="hold">
                                          <p:stCondLst>
                                            <p:cond delay="0"/>
                                          </p:stCondLst>
                                        </p:cTn>
                                        <p:tgtEl>
                                          <p:spTgt spid="77"/>
                                        </p:tgtEl>
                                        <p:attrNameLst>
                                          <p:attrName>style.visibility</p:attrName>
                                        </p:attrNameLst>
                                      </p:cBhvr>
                                      <p:to>
                                        <p:strVal val="visible"/>
                                      </p:to>
                                    </p:set>
                                    <p:anim calcmode="lin" valueType="num">
                                      <p:cBhvr additive="base">
                                        <p:cTn id="116" dur="500"/>
                                        <p:tgtEl>
                                          <p:spTgt spid="77"/>
                                        </p:tgtEl>
                                        <p:attrNameLst>
                                          <p:attrName>ppt_x</p:attrName>
                                        </p:attrNameLst>
                                      </p:cBhvr>
                                      <p:tavLst>
                                        <p:tav tm="0">
                                          <p:val>
                                            <p:strVal val="#ppt_x-#ppt_w*1.125000"/>
                                          </p:val>
                                        </p:tav>
                                        <p:tav tm="100000">
                                          <p:val>
                                            <p:strVal val="#ppt_x"/>
                                          </p:val>
                                        </p:tav>
                                      </p:tavLst>
                                    </p:anim>
                                    <p:animEffect transition="in" filter="wipe(right)">
                                      <p:cBhvr>
                                        <p:cTn id="117" dur="500"/>
                                        <p:tgtEl>
                                          <p:spTgt spid="77"/>
                                        </p:tgtEl>
                                      </p:cBhvr>
                                    </p:animEffect>
                                  </p:childTnLst>
                                </p:cTn>
                              </p:par>
                              <p:par>
                                <p:cTn id="118" presetID="12" presetClass="entr" presetSubtype="8"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anim calcmode="lin" valueType="num">
                                      <p:cBhvr additive="base">
                                        <p:cTn id="120" dur="500"/>
                                        <p:tgtEl>
                                          <p:spTgt spid="78"/>
                                        </p:tgtEl>
                                        <p:attrNameLst>
                                          <p:attrName>ppt_x</p:attrName>
                                        </p:attrNameLst>
                                      </p:cBhvr>
                                      <p:tavLst>
                                        <p:tav tm="0">
                                          <p:val>
                                            <p:strVal val="#ppt_x-#ppt_w*1.125000"/>
                                          </p:val>
                                        </p:tav>
                                        <p:tav tm="100000">
                                          <p:val>
                                            <p:strVal val="#ppt_x"/>
                                          </p:val>
                                        </p:tav>
                                      </p:tavLst>
                                    </p:anim>
                                    <p:animEffect transition="in" filter="wipe(right)">
                                      <p:cBhvr>
                                        <p:cTn id="121" dur="500"/>
                                        <p:tgtEl>
                                          <p:spTgt spid="78"/>
                                        </p:tgtEl>
                                      </p:cBhvr>
                                    </p:animEffect>
                                  </p:childTnLst>
                                </p:cTn>
                              </p:par>
                              <p:par>
                                <p:cTn id="122" presetID="12" presetClass="entr" presetSubtype="8" fill="hold" grpId="0" nodeType="withEffect">
                                  <p:stCondLst>
                                    <p:cond delay="0"/>
                                  </p:stCondLst>
                                  <p:childTnLst>
                                    <p:set>
                                      <p:cBhvr>
                                        <p:cTn id="123" dur="1" fill="hold">
                                          <p:stCondLst>
                                            <p:cond delay="0"/>
                                          </p:stCondLst>
                                        </p:cTn>
                                        <p:tgtEl>
                                          <p:spTgt spid="79"/>
                                        </p:tgtEl>
                                        <p:attrNameLst>
                                          <p:attrName>style.visibility</p:attrName>
                                        </p:attrNameLst>
                                      </p:cBhvr>
                                      <p:to>
                                        <p:strVal val="visible"/>
                                      </p:to>
                                    </p:set>
                                    <p:anim calcmode="lin" valueType="num">
                                      <p:cBhvr additive="base">
                                        <p:cTn id="124" dur="500"/>
                                        <p:tgtEl>
                                          <p:spTgt spid="79"/>
                                        </p:tgtEl>
                                        <p:attrNameLst>
                                          <p:attrName>ppt_x</p:attrName>
                                        </p:attrNameLst>
                                      </p:cBhvr>
                                      <p:tavLst>
                                        <p:tav tm="0">
                                          <p:val>
                                            <p:strVal val="#ppt_x-#ppt_w*1.125000"/>
                                          </p:val>
                                        </p:tav>
                                        <p:tav tm="100000">
                                          <p:val>
                                            <p:strVal val="#ppt_x"/>
                                          </p:val>
                                        </p:tav>
                                      </p:tavLst>
                                    </p:anim>
                                    <p:animEffect transition="in" filter="wipe(right)">
                                      <p:cBhvr>
                                        <p:cTn id="125" dur="500"/>
                                        <p:tgtEl>
                                          <p:spTgt spid="79"/>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80"/>
                                        </p:tgtEl>
                                        <p:attrNameLst>
                                          <p:attrName>style.visibility</p:attrName>
                                        </p:attrNameLst>
                                      </p:cBhvr>
                                      <p:to>
                                        <p:strVal val="visible"/>
                                      </p:to>
                                    </p:set>
                                    <p:anim calcmode="lin" valueType="num">
                                      <p:cBhvr additive="base">
                                        <p:cTn id="128" dur="500"/>
                                        <p:tgtEl>
                                          <p:spTgt spid="80"/>
                                        </p:tgtEl>
                                        <p:attrNameLst>
                                          <p:attrName>ppt_x</p:attrName>
                                        </p:attrNameLst>
                                      </p:cBhvr>
                                      <p:tavLst>
                                        <p:tav tm="0">
                                          <p:val>
                                            <p:strVal val="#ppt_x-#ppt_w*1.125000"/>
                                          </p:val>
                                        </p:tav>
                                        <p:tav tm="100000">
                                          <p:val>
                                            <p:strVal val="#ppt_x"/>
                                          </p:val>
                                        </p:tav>
                                      </p:tavLst>
                                    </p:anim>
                                    <p:animEffect transition="in" filter="wipe(right)">
                                      <p:cBhvr>
                                        <p:cTn id="129" dur="500"/>
                                        <p:tgtEl>
                                          <p:spTgt spid="80"/>
                                        </p:tgtEl>
                                      </p:cBhvr>
                                    </p:animEffect>
                                  </p:childTnLst>
                                </p:cTn>
                              </p:par>
                              <p:par>
                                <p:cTn id="130" presetID="12" presetClass="entr" presetSubtype="8" fill="hold" grpId="0" nodeType="withEffect">
                                  <p:stCondLst>
                                    <p:cond delay="0"/>
                                  </p:stCondLst>
                                  <p:childTnLst>
                                    <p:set>
                                      <p:cBhvr>
                                        <p:cTn id="131" dur="1" fill="hold">
                                          <p:stCondLst>
                                            <p:cond delay="0"/>
                                          </p:stCondLst>
                                        </p:cTn>
                                        <p:tgtEl>
                                          <p:spTgt spid="81"/>
                                        </p:tgtEl>
                                        <p:attrNameLst>
                                          <p:attrName>style.visibility</p:attrName>
                                        </p:attrNameLst>
                                      </p:cBhvr>
                                      <p:to>
                                        <p:strVal val="visible"/>
                                      </p:to>
                                    </p:set>
                                    <p:anim calcmode="lin" valueType="num">
                                      <p:cBhvr additive="base">
                                        <p:cTn id="132" dur="500"/>
                                        <p:tgtEl>
                                          <p:spTgt spid="81"/>
                                        </p:tgtEl>
                                        <p:attrNameLst>
                                          <p:attrName>ppt_x</p:attrName>
                                        </p:attrNameLst>
                                      </p:cBhvr>
                                      <p:tavLst>
                                        <p:tav tm="0">
                                          <p:val>
                                            <p:strVal val="#ppt_x-#ppt_w*1.125000"/>
                                          </p:val>
                                        </p:tav>
                                        <p:tav tm="100000">
                                          <p:val>
                                            <p:strVal val="#ppt_x"/>
                                          </p:val>
                                        </p:tav>
                                      </p:tavLst>
                                    </p:anim>
                                    <p:animEffect transition="in" filter="wipe(right)">
                                      <p:cBhvr>
                                        <p:cTn id="133" dur="500"/>
                                        <p:tgtEl>
                                          <p:spTgt spid="81"/>
                                        </p:tgtEl>
                                      </p:cBhvr>
                                    </p:animEffect>
                                  </p:childTnLst>
                                </p:cTn>
                              </p:par>
                              <p:par>
                                <p:cTn id="134" presetID="12" presetClass="entr" presetSubtype="8"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 calcmode="lin" valueType="num">
                                      <p:cBhvr additive="base">
                                        <p:cTn id="136" dur="500"/>
                                        <p:tgtEl>
                                          <p:spTgt spid="82"/>
                                        </p:tgtEl>
                                        <p:attrNameLst>
                                          <p:attrName>ppt_x</p:attrName>
                                        </p:attrNameLst>
                                      </p:cBhvr>
                                      <p:tavLst>
                                        <p:tav tm="0">
                                          <p:val>
                                            <p:strVal val="#ppt_x-#ppt_w*1.125000"/>
                                          </p:val>
                                        </p:tav>
                                        <p:tav tm="100000">
                                          <p:val>
                                            <p:strVal val="#ppt_x"/>
                                          </p:val>
                                        </p:tav>
                                      </p:tavLst>
                                    </p:anim>
                                    <p:animEffect transition="in" filter="wipe(right)">
                                      <p:cBhvr>
                                        <p:cTn id="137" dur="500"/>
                                        <p:tgtEl>
                                          <p:spTgt spid="82"/>
                                        </p:tgtEl>
                                      </p:cBhvr>
                                    </p:animEffect>
                                  </p:childTnLst>
                                </p:cTn>
                              </p:par>
                              <p:par>
                                <p:cTn id="138" presetID="12" presetClass="entr" presetSubtype="8" fill="hold" grpId="0" nodeType="withEffect">
                                  <p:stCondLst>
                                    <p:cond delay="0"/>
                                  </p:stCondLst>
                                  <p:childTnLst>
                                    <p:set>
                                      <p:cBhvr>
                                        <p:cTn id="139" dur="1" fill="hold">
                                          <p:stCondLst>
                                            <p:cond delay="0"/>
                                          </p:stCondLst>
                                        </p:cTn>
                                        <p:tgtEl>
                                          <p:spTgt spid="83"/>
                                        </p:tgtEl>
                                        <p:attrNameLst>
                                          <p:attrName>style.visibility</p:attrName>
                                        </p:attrNameLst>
                                      </p:cBhvr>
                                      <p:to>
                                        <p:strVal val="visible"/>
                                      </p:to>
                                    </p:set>
                                    <p:anim calcmode="lin" valueType="num">
                                      <p:cBhvr additive="base">
                                        <p:cTn id="140" dur="500"/>
                                        <p:tgtEl>
                                          <p:spTgt spid="83"/>
                                        </p:tgtEl>
                                        <p:attrNameLst>
                                          <p:attrName>ppt_x</p:attrName>
                                        </p:attrNameLst>
                                      </p:cBhvr>
                                      <p:tavLst>
                                        <p:tav tm="0">
                                          <p:val>
                                            <p:strVal val="#ppt_x-#ppt_w*1.125000"/>
                                          </p:val>
                                        </p:tav>
                                        <p:tav tm="100000">
                                          <p:val>
                                            <p:strVal val="#ppt_x"/>
                                          </p:val>
                                        </p:tav>
                                      </p:tavLst>
                                    </p:anim>
                                    <p:animEffect transition="in" filter="wipe(right)">
                                      <p:cBhvr>
                                        <p:cTn id="14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7" grpId="0" animBg="1"/>
      <p:bldP spid="58" grpId="0" animBg="1"/>
      <p:bldP spid="59" grpId="0" animBg="1"/>
      <p:bldP spid="60" grpId="0" animBg="1"/>
      <p:bldP spid="68" grpId="0" animBg="1"/>
      <p:bldP spid="69" grpId="0" animBg="1"/>
      <p:bldP spid="65"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4">
            <a:extLst>
              <a:ext uri="{FF2B5EF4-FFF2-40B4-BE49-F238E27FC236}">
                <a16:creationId xmlns:a16="http://schemas.microsoft.com/office/drawing/2014/main" id="{452BD1A6-1DA4-7044-8740-08728A08F29E}"/>
              </a:ext>
            </a:extLst>
          </p:cNvPr>
          <p:cNvSpPr>
            <a:spLocks noGrp="1"/>
          </p:cNvSpPr>
          <p:nvPr>
            <p:ph type="title"/>
          </p:nvPr>
        </p:nvSpPr>
        <p:spPr>
          <a:xfrm>
            <a:off x="400050" y="1048258"/>
            <a:ext cx="7918450" cy="657225"/>
          </a:xfrm>
        </p:spPr>
        <p:txBody>
          <a:bodyPr anchor="ctr"/>
          <a:lstStyle/>
          <a:p>
            <a:pPr algn="l"/>
            <a:r>
              <a:rPr lang="vi-VN" altLang="ja-JP" sz="1800" b="0" dirty="0"/>
              <a:t>Số lớp của mạng Nơ ron</a:t>
            </a:r>
            <a:endParaRPr lang="ja-JP" altLang="en-US" sz="1800"/>
          </a:p>
        </p:txBody>
      </p:sp>
      <p:sp>
        <p:nvSpPr>
          <p:cNvPr id="6" name="テキスト ボックス 5">
            <a:extLst>
              <a:ext uri="{FF2B5EF4-FFF2-40B4-BE49-F238E27FC236}">
                <a16:creationId xmlns:a16="http://schemas.microsoft.com/office/drawing/2014/main" id="{56DDF034-B323-E746-8D3A-D15D8B8A50A7}"/>
              </a:ext>
            </a:extLst>
          </p:cNvPr>
          <p:cNvSpPr txBox="1"/>
          <p:nvPr/>
        </p:nvSpPr>
        <p:spPr>
          <a:xfrm>
            <a:off x="3841038" y="4987751"/>
            <a:ext cx="2057400" cy="369332"/>
          </a:xfrm>
          <a:prstGeom prst="rect">
            <a:avLst/>
          </a:prstGeom>
          <a:noFill/>
        </p:spPr>
        <p:txBody>
          <a:bodyPr wrap="square" rtlCol="0">
            <a:spAutoFit/>
          </a:bodyPr>
          <a:lstStyle/>
          <a:p>
            <a:pPr algn="ctr"/>
            <a:r>
              <a:rPr kumimoji="1" lang="vi-VN" altLang="ja-JP" dirty="0"/>
              <a:t>8 Lớp</a:t>
            </a:r>
            <a:endParaRPr kumimoji="1" lang="ja-JP" altLang="en-US"/>
          </a:p>
        </p:txBody>
      </p:sp>
      <p:pic>
        <p:nvPicPr>
          <p:cNvPr id="9" name="図 8">
            <a:extLst>
              <a:ext uri="{FF2B5EF4-FFF2-40B4-BE49-F238E27FC236}">
                <a16:creationId xmlns:a16="http://schemas.microsoft.com/office/drawing/2014/main" id="{A877C2C4-C19F-174B-A037-F37E3A25A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1971499"/>
            <a:ext cx="5362575" cy="2669780"/>
          </a:xfrm>
          <a:prstGeom prst="rect">
            <a:avLst/>
          </a:prstGeom>
        </p:spPr>
      </p:pic>
      <p:sp>
        <p:nvSpPr>
          <p:cNvPr id="10" name="テキスト ボックス 9">
            <a:extLst>
              <a:ext uri="{FF2B5EF4-FFF2-40B4-BE49-F238E27FC236}">
                <a16:creationId xmlns:a16="http://schemas.microsoft.com/office/drawing/2014/main" id="{444843A8-1090-1F40-BCBD-BC8043BCF6DC}"/>
              </a:ext>
            </a:extLst>
          </p:cNvPr>
          <p:cNvSpPr txBox="1"/>
          <p:nvPr/>
        </p:nvSpPr>
        <p:spPr>
          <a:xfrm>
            <a:off x="5715000" y="4886150"/>
            <a:ext cx="2171700" cy="230832"/>
          </a:xfrm>
          <a:prstGeom prst="rect">
            <a:avLst/>
          </a:prstGeom>
          <a:noFill/>
        </p:spPr>
        <p:txBody>
          <a:bodyPr wrap="square" rtlCol="0">
            <a:spAutoFit/>
          </a:bodyPr>
          <a:lstStyle/>
          <a:p>
            <a:r>
              <a:rPr kumimoji="1" lang="vi-VN" altLang="ja-JP" sz="900" dirty="0"/>
              <a:t>(AlexNet, Krizhevsky et al. 2012)</a:t>
            </a:r>
            <a:endParaRPr kumimoji="1" lang="ja-JP" altLang="en-US" sz="900"/>
          </a:p>
        </p:txBody>
      </p:sp>
      <p:sp>
        <p:nvSpPr>
          <p:cNvPr id="11" name="左中かっこ 10">
            <a:extLst>
              <a:ext uri="{FF2B5EF4-FFF2-40B4-BE49-F238E27FC236}">
                <a16:creationId xmlns:a16="http://schemas.microsoft.com/office/drawing/2014/main" id="{013D56AE-C60D-E94A-8282-9721173262B8}"/>
              </a:ext>
            </a:extLst>
          </p:cNvPr>
          <p:cNvSpPr/>
          <p:nvPr/>
        </p:nvSpPr>
        <p:spPr bwMode="auto">
          <a:xfrm rot="16200000">
            <a:off x="4608569" y="2509719"/>
            <a:ext cx="387350" cy="4568713"/>
          </a:xfrm>
          <a:prstGeom prst="leftBrace">
            <a:avLst>
              <a:gd name="adj1" fmla="val 86821"/>
              <a:gd name="adj2" fmla="val 51390"/>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2" name="テキスト ボックス 1">
            <a:extLst>
              <a:ext uri="{FF2B5EF4-FFF2-40B4-BE49-F238E27FC236}">
                <a16:creationId xmlns:a16="http://schemas.microsoft.com/office/drawing/2014/main" id="{5FA9ABFD-BAF7-D645-B9E3-0E7456BC7B1C}"/>
              </a:ext>
            </a:extLst>
          </p:cNvPr>
          <p:cNvSpPr txBox="1"/>
          <p:nvPr/>
        </p:nvSpPr>
        <p:spPr>
          <a:xfrm>
            <a:off x="2343150" y="1764098"/>
            <a:ext cx="600075" cy="415498"/>
          </a:xfrm>
          <a:prstGeom prst="rect">
            <a:avLst/>
          </a:prstGeom>
          <a:noFill/>
        </p:spPr>
        <p:txBody>
          <a:bodyPr wrap="square" rtlCol="0">
            <a:spAutoFit/>
          </a:bodyPr>
          <a:lstStyle/>
          <a:p>
            <a:pPr algn="ctr"/>
            <a:r>
              <a:rPr kumimoji="1" lang="vi-VN" altLang="ja-JP" sz="2100" dirty="0"/>
              <a:t>1</a:t>
            </a:r>
            <a:endParaRPr kumimoji="1" lang="ja-JP" altLang="en-US" sz="2100"/>
          </a:p>
        </p:txBody>
      </p:sp>
      <p:sp>
        <p:nvSpPr>
          <p:cNvPr id="8" name="テキスト ボックス 7">
            <a:extLst>
              <a:ext uri="{FF2B5EF4-FFF2-40B4-BE49-F238E27FC236}">
                <a16:creationId xmlns:a16="http://schemas.microsoft.com/office/drawing/2014/main" id="{74B6D18E-19BF-934F-908C-89354999E81C}"/>
              </a:ext>
            </a:extLst>
          </p:cNvPr>
          <p:cNvSpPr txBox="1"/>
          <p:nvPr/>
        </p:nvSpPr>
        <p:spPr>
          <a:xfrm>
            <a:off x="3200400" y="2002392"/>
            <a:ext cx="600075" cy="415498"/>
          </a:xfrm>
          <a:prstGeom prst="rect">
            <a:avLst/>
          </a:prstGeom>
          <a:noFill/>
        </p:spPr>
        <p:txBody>
          <a:bodyPr wrap="square" rtlCol="0">
            <a:spAutoFit/>
          </a:bodyPr>
          <a:lstStyle/>
          <a:p>
            <a:pPr algn="ctr"/>
            <a:r>
              <a:rPr kumimoji="1" lang="vi-VN" altLang="ja-JP" sz="2100" dirty="0"/>
              <a:t>2</a:t>
            </a:r>
            <a:endParaRPr kumimoji="1" lang="ja-JP" altLang="en-US" sz="2100"/>
          </a:p>
        </p:txBody>
      </p:sp>
      <p:sp>
        <p:nvSpPr>
          <p:cNvPr id="12" name="テキスト ボックス 11">
            <a:extLst>
              <a:ext uri="{FF2B5EF4-FFF2-40B4-BE49-F238E27FC236}">
                <a16:creationId xmlns:a16="http://schemas.microsoft.com/office/drawing/2014/main" id="{41E5C83F-336F-3448-94F1-3091C797BC89}"/>
              </a:ext>
            </a:extLst>
          </p:cNvPr>
          <p:cNvSpPr txBox="1"/>
          <p:nvPr/>
        </p:nvSpPr>
        <p:spPr>
          <a:xfrm>
            <a:off x="4057650" y="2198599"/>
            <a:ext cx="600075" cy="415498"/>
          </a:xfrm>
          <a:prstGeom prst="rect">
            <a:avLst/>
          </a:prstGeom>
          <a:noFill/>
        </p:spPr>
        <p:txBody>
          <a:bodyPr wrap="square" rtlCol="0">
            <a:spAutoFit/>
          </a:bodyPr>
          <a:lstStyle/>
          <a:p>
            <a:pPr algn="ctr"/>
            <a:r>
              <a:rPr kumimoji="1" lang="vi-VN" altLang="ja-JP" sz="2100" dirty="0"/>
              <a:t>3</a:t>
            </a:r>
            <a:endParaRPr kumimoji="1" lang="ja-JP" altLang="en-US" sz="2100"/>
          </a:p>
        </p:txBody>
      </p:sp>
      <p:sp>
        <p:nvSpPr>
          <p:cNvPr id="13" name="テキスト ボックス 12">
            <a:extLst>
              <a:ext uri="{FF2B5EF4-FFF2-40B4-BE49-F238E27FC236}">
                <a16:creationId xmlns:a16="http://schemas.microsoft.com/office/drawing/2014/main" id="{51705694-DFC2-A341-9A3E-AA1C3434A3E2}"/>
              </a:ext>
            </a:extLst>
          </p:cNvPr>
          <p:cNvSpPr txBox="1"/>
          <p:nvPr/>
        </p:nvSpPr>
        <p:spPr>
          <a:xfrm>
            <a:off x="4869738" y="2121625"/>
            <a:ext cx="600075" cy="415498"/>
          </a:xfrm>
          <a:prstGeom prst="rect">
            <a:avLst/>
          </a:prstGeom>
          <a:noFill/>
        </p:spPr>
        <p:txBody>
          <a:bodyPr wrap="square" rtlCol="0">
            <a:spAutoFit/>
          </a:bodyPr>
          <a:lstStyle/>
          <a:p>
            <a:pPr algn="ctr"/>
            <a:r>
              <a:rPr kumimoji="1" lang="vi-VN" altLang="ja-JP" sz="2100" dirty="0"/>
              <a:t>4</a:t>
            </a:r>
            <a:endParaRPr kumimoji="1" lang="ja-JP" altLang="en-US" sz="2100"/>
          </a:p>
        </p:txBody>
      </p:sp>
      <p:sp>
        <p:nvSpPr>
          <p:cNvPr id="14" name="テキスト ボックス 13">
            <a:extLst>
              <a:ext uri="{FF2B5EF4-FFF2-40B4-BE49-F238E27FC236}">
                <a16:creationId xmlns:a16="http://schemas.microsoft.com/office/drawing/2014/main" id="{C83F813E-A4FD-BB4B-83F4-685FB3EEF871}"/>
              </a:ext>
            </a:extLst>
          </p:cNvPr>
          <p:cNvSpPr txBox="1"/>
          <p:nvPr/>
        </p:nvSpPr>
        <p:spPr>
          <a:xfrm>
            <a:off x="5543550" y="2098654"/>
            <a:ext cx="600075" cy="415498"/>
          </a:xfrm>
          <a:prstGeom prst="rect">
            <a:avLst/>
          </a:prstGeom>
          <a:noFill/>
        </p:spPr>
        <p:txBody>
          <a:bodyPr wrap="square" rtlCol="0">
            <a:spAutoFit/>
          </a:bodyPr>
          <a:lstStyle/>
          <a:p>
            <a:pPr algn="ctr"/>
            <a:r>
              <a:rPr kumimoji="1" lang="vi-VN" altLang="ja-JP" sz="2100" dirty="0"/>
              <a:t>5</a:t>
            </a:r>
            <a:endParaRPr kumimoji="1" lang="ja-JP" altLang="en-US" sz="2100"/>
          </a:p>
        </p:txBody>
      </p:sp>
      <p:sp>
        <p:nvSpPr>
          <p:cNvPr id="15" name="テキスト ボックス 14">
            <a:extLst>
              <a:ext uri="{FF2B5EF4-FFF2-40B4-BE49-F238E27FC236}">
                <a16:creationId xmlns:a16="http://schemas.microsoft.com/office/drawing/2014/main" id="{4910AEB7-668B-A648-B05C-0E63D3D17DA8}"/>
              </a:ext>
            </a:extLst>
          </p:cNvPr>
          <p:cNvSpPr txBox="1"/>
          <p:nvPr/>
        </p:nvSpPr>
        <p:spPr>
          <a:xfrm>
            <a:off x="5973407" y="1930734"/>
            <a:ext cx="857250" cy="415498"/>
          </a:xfrm>
          <a:prstGeom prst="rect">
            <a:avLst/>
          </a:prstGeom>
          <a:noFill/>
        </p:spPr>
        <p:txBody>
          <a:bodyPr wrap="square" rtlCol="0">
            <a:spAutoFit/>
          </a:bodyPr>
          <a:lstStyle/>
          <a:p>
            <a:pPr algn="ctr"/>
            <a:r>
              <a:rPr kumimoji="1" lang="vi-VN" altLang="ja-JP" sz="2100" dirty="0"/>
              <a:t>6</a:t>
            </a:r>
            <a:endParaRPr kumimoji="1" lang="ja-JP" altLang="en-US" sz="2100"/>
          </a:p>
        </p:txBody>
      </p:sp>
      <p:sp>
        <p:nvSpPr>
          <p:cNvPr id="16" name="テキスト ボックス 15">
            <a:extLst>
              <a:ext uri="{FF2B5EF4-FFF2-40B4-BE49-F238E27FC236}">
                <a16:creationId xmlns:a16="http://schemas.microsoft.com/office/drawing/2014/main" id="{7D061CAC-9865-CB4A-AB94-3BB7EF03B268}"/>
              </a:ext>
            </a:extLst>
          </p:cNvPr>
          <p:cNvSpPr txBox="1"/>
          <p:nvPr/>
        </p:nvSpPr>
        <p:spPr>
          <a:xfrm>
            <a:off x="6486525" y="1925418"/>
            <a:ext cx="600075" cy="415498"/>
          </a:xfrm>
          <a:prstGeom prst="rect">
            <a:avLst/>
          </a:prstGeom>
          <a:noFill/>
        </p:spPr>
        <p:txBody>
          <a:bodyPr wrap="square" rtlCol="0">
            <a:spAutoFit/>
          </a:bodyPr>
          <a:lstStyle/>
          <a:p>
            <a:pPr algn="ctr"/>
            <a:r>
              <a:rPr kumimoji="1" lang="vi-VN" altLang="ja-JP" sz="2100" dirty="0"/>
              <a:t>7</a:t>
            </a:r>
            <a:endParaRPr kumimoji="1" lang="ja-JP" altLang="en-US" sz="2100"/>
          </a:p>
        </p:txBody>
      </p:sp>
      <p:sp>
        <p:nvSpPr>
          <p:cNvPr id="17" name="テキスト ボックス 16">
            <a:extLst>
              <a:ext uri="{FF2B5EF4-FFF2-40B4-BE49-F238E27FC236}">
                <a16:creationId xmlns:a16="http://schemas.microsoft.com/office/drawing/2014/main" id="{4CC424CA-9557-E444-A4B1-E136C3140905}"/>
              </a:ext>
            </a:extLst>
          </p:cNvPr>
          <p:cNvSpPr txBox="1"/>
          <p:nvPr/>
        </p:nvSpPr>
        <p:spPr>
          <a:xfrm>
            <a:off x="6686550" y="2590029"/>
            <a:ext cx="857250" cy="415498"/>
          </a:xfrm>
          <a:prstGeom prst="rect">
            <a:avLst/>
          </a:prstGeom>
          <a:noFill/>
        </p:spPr>
        <p:txBody>
          <a:bodyPr wrap="square" rtlCol="0">
            <a:spAutoFit/>
          </a:bodyPr>
          <a:lstStyle/>
          <a:p>
            <a:pPr algn="ctr"/>
            <a:r>
              <a:rPr kumimoji="1" lang="vi-VN" altLang="ja-JP" sz="2100" dirty="0"/>
              <a:t>8</a:t>
            </a:r>
            <a:endParaRPr kumimoji="1" lang="ja-JP" altLang="en-US" sz="2100"/>
          </a:p>
        </p:txBody>
      </p:sp>
    </p:spTree>
    <p:extLst>
      <p:ext uri="{BB962C8B-B14F-4D97-AF65-F5344CB8AC3E}">
        <p14:creationId xmlns:p14="http://schemas.microsoft.com/office/powerpoint/2010/main" val="80223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up)">
                                      <p:cBhvr>
                                        <p:cTn id="18" dur="500"/>
                                        <p:tgtEl>
                                          <p:spTgt spid="12"/>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ppt_y</p:attrName>
                                        </p:attrNameLst>
                                      </p:cBhvr>
                                      <p:tavLst>
                                        <p:tav tm="0">
                                          <p:val>
                                            <p:strVal val="#ppt_y+#ppt_h*1.125000"/>
                                          </p:val>
                                        </p:tav>
                                        <p:tav tm="100000">
                                          <p:val>
                                            <p:strVal val="#ppt_y"/>
                                          </p:val>
                                        </p:tav>
                                      </p:tavLst>
                                    </p:anim>
                                    <p:animEffect transition="in" filter="wipe(up)">
                                      <p:cBhvr>
                                        <p:cTn id="23" dur="500"/>
                                        <p:tgtEl>
                                          <p:spTgt spid="13"/>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ppt_y</p:attrName>
                                        </p:attrNameLst>
                                      </p:cBhvr>
                                      <p:tavLst>
                                        <p:tav tm="0">
                                          <p:val>
                                            <p:strVal val="#ppt_y+#ppt_h*1.125000"/>
                                          </p:val>
                                        </p:tav>
                                        <p:tav tm="100000">
                                          <p:val>
                                            <p:strVal val="#ppt_y"/>
                                          </p:val>
                                        </p:tav>
                                      </p:tavLst>
                                    </p:anim>
                                    <p:animEffect transition="in" filter="wipe(up)">
                                      <p:cBhvr>
                                        <p:cTn id="28" dur="500"/>
                                        <p:tgtEl>
                                          <p:spTgt spid="14"/>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ppt_y</p:attrName>
                                        </p:attrNameLst>
                                      </p:cBhvr>
                                      <p:tavLst>
                                        <p:tav tm="0">
                                          <p:val>
                                            <p:strVal val="#ppt_y+#ppt_h*1.125000"/>
                                          </p:val>
                                        </p:tav>
                                        <p:tav tm="100000">
                                          <p:val>
                                            <p:strVal val="#ppt_y"/>
                                          </p:val>
                                        </p:tav>
                                      </p:tavLst>
                                    </p:anim>
                                    <p:animEffect transition="in" filter="wipe(up)">
                                      <p:cBhvr>
                                        <p:cTn id="33" dur="500"/>
                                        <p:tgtEl>
                                          <p:spTgt spid="15"/>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ppt_y</p:attrName>
                                        </p:attrNameLst>
                                      </p:cBhvr>
                                      <p:tavLst>
                                        <p:tav tm="0">
                                          <p:val>
                                            <p:strVal val="#ppt_y+#ppt_h*1.125000"/>
                                          </p:val>
                                        </p:tav>
                                        <p:tav tm="100000">
                                          <p:val>
                                            <p:strVal val="#ppt_y"/>
                                          </p:val>
                                        </p:tav>
                                      </p:tavLst>
                                    </p:anim>
                                    <p:animEffect transition="in" filter="wipe(up)">
                                      <p:cBhvr>
                                        <p:cTn id="38" dur="500"/>
                                        <p:tgtEl>
                                          <p:spTgt spid="16"/>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p:tgtEl>
                                          <p:spTgt spid="17"/>
                                        </p:tgtEl>
                                        <p:attrNameLst>
                                          <p:attrName>ppt_y</p:attrName>
                                        </p:attrNameLst>
                                      </p:cBhvr>
                                      <p:tavLst>
                                        <p:tav tm="0">
                                          <p:val>
                                            <p:strVal val="#ppt_y+#ppt_h*1.125000"/>
                                          </p:val>
                                        </p:tav>
                                        <p:tav tm="100000">
                                          <p:val>
                                            <p:strVal val="#ppt_y"/>
                                          </p:val>
                                        </p:tav>
                                      </p:tavLst>
                                    </p:anim>
                                    <p:animEffect transition="in" filter="wipe(up)">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307C4C46-E9D8-744E-89B1-8FB1AEDE2D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50" y="1428751"/>
            <a:ext cx="6915150" cy="3889772"/>
          </a:xfrm>
        </p:spPr>
      </p:pic>
      <p:sp>
        <p:nvSpPr>
          <p:cNvPr id="6" name="テキスト ボックス 5">
            <a:extLst>
              <a:ext uri="{FF2B5EF4-FFF2-40B4-BE49-F238E27FC236}">
                <a16:creationId xmlns:a16="http://schemas.microsoft.com/office/drawing/2014/main" id="{D7155BEF-9621-9749-AA0B-730AD3B0EDDE}"/>
              </a:ext>
            </a:extLst>
          </p:cNvPr>
          <p:cNvSpPr txBox="1"/>
          <p:nvPr/>
        </p:nvSpPr>
        <p:spPr>
          <a:xfrm>
            <a:off x="5486400" y="5318522"/>
            <a:ext cx="2400300" cy="415498"/>
          </a:xfrm>
          <a:prstGeom prst="rect">
            <a:avLst/>
          </a:prstGeom>
          <a:noFill/>
        </p:spPr>
        <p:txBody>
          <a:bodyPr wrap="square" rtlCol="0">
            <a:spAutoFit/>
          </a:bodyPr>
          <a:lstStyle/>
          <a:p>
            <a:pPr algn="r"/>
            <a:r>
              <a:rPr kumimoji="1" lang="vi-VN" altLang="ja-JP" sz="1050" b="0" dirty="0"/>
              <a:t>Credit: Analytics_vidhya</a:t>
            </a:r>
          </a:p>
          <a:p>
            <a:pPr algn="r"/>
            <a:endParaRPr kumimoji="1" lang="ja-JP" altLang="en-US" sz="1050" b="0"/>
          </a:p>
        </p:txBody>
      </p:sp>
      <p:sp>
        <p:nvSpPr>
          <p:cNvPr id="2" name="テキスト ボックス 1">
            <a:extLst>
              <a:ext uri="{FF2B5EF4-FFF2-40B4-BE49-F238E27FC236}">
                <a16:creationId xmlns:a16="http://schemas.microsoft.com/office/drawing/2014/main" id="{8B15B792-7A2E-463E-B04D-21B381984DD8}"/>
              </a:ext>
            </a:extLst>
          </p:cNvPr>
          <p:cNvSpPr txBox="1"/>
          <p:nvPr/>
        </p:nvSpPr>
        <p:spPr>
          <a:xfrm>
            <a:off x="2174421" y="304800"/>
            <a:ext cx="4530407" cy="584775"/>
          </a:xfrm>
          <a:prstGeom prst="rect">
            <a:avLst/>
          </a:prstGeom>
          <a:noFill/>
        </p:spPr>
        <p:txBody>
          <a:bodyPr wrap="none" rtlCol="0">
            <a:spAutoFit/>
          </a:bodyPr>
          <a:lstStyle/>
          <a:p>
            <a:pPr algn="ctr"/>
            <a:r>
              <a:rPr kumimoji="1" lang="en-US" altLang="ja-JP" sz="3200" dirty="0" err="1"/>
              <a:t>Lịch</a:t>
            </a:r>
            <a:r>
              <a:rPr kumimoji="1" lang="en-US" altLang="ja-JP" sz="3200" dirty="0"/>
              <a:t> </a:t>
            </a:r>
            <a:r>
              <a:rPr kumimoji="1" lang="en-US" altLang="ja-JP" sz="3200" dirty="0" err="1"/>
              <a:t>Sử</a:t>
            </a:r>
            <a:r>
              <a:rPr kumimoji="1" lang="en-US" altLang="ja-JP" sz="3200" dirty="0"/>
              <a:t> </a:t>
            </a:r>
            <a:r>
              <a:rPr kumimoji="1" lang="en-US" altLang="ja-JP" sz="3200" dirty="0" err="1"/>
              <a:t>mạng</a:t>
            </a:r>
            <a:r>
              <a:rPr kumimoji="1" lang="en-US" altLang="ja-JP" sz="3200" dirty="0"/>
              <a:t> </a:t>
            </a:r>
            <a:r>
              <a:rPr kumimoji="1" lang="en-US" altLang="ja-JP" sz="3200" dirty="0" err="1"/>
              <a:t>Nơ</a:t>
            </a:r>
            <a:r>
              <a:rPr kumimoji="1" lang="en-US" altLang="ja-JP" sz="3200" dirty="0"/>
              <a:t> Ron</a:t>
            </a:r>
            <a:endParaRPr kumimoji="1" lang="ja-JP" altLang="en-US" sz="3200" dirty="0"/>
          </a:p>
        </p:txBody>
      </p:sp>
    </p:spTree>
    <p:extLst>
      <p:ext uri="{BB962C8B-B14F-4D97-AF65-F5344CB8AC3E}">
        <p14:creationId xmlns:p14="http://schemas.microsoft.com/office/powerpoint/2010/main" val="276886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1943</a:t>
            </a:r>
            <a:endParaRPr lang="ja-JP" altLang="en-US" sz="2400">
              <a:solidFill>
                <a:schemeClr val="accent3">
                  <a:lumMod val="85000"/>
                </a:schemeClr>
              </a:solidFill>
            </a:endParaRPr>
          </a:p>
        </p:txBody>
      </p:sp>
      <p:sp>
        <p:nvSpPr>
          <p:cNvPr id="7" name="テキスト ボックス 6">
            <a:extLst>
              <a:ext uri="{FF2B5EF4-FFF2-40B4-BE49-F238E27FC236}">
                <a16:creationId xmlns:a16="http://schemas.microsoft.com/office/drawing/2014/main" id="{47D90D86-36F2-AD45-A4B3-28D3D11D1D72}"/>
              </a:ext>
            </a:extLst>
          </p:cNvPr>
          <p:cNvSpPr txBox="1"/>
          <p:nvPr/>
        </p:nvSpPr>
        <p:spPr>
          <a:xfrm>
            <a:off x="5772150" y="4855517"/>
            <a:ext cx="2400300" cy="253916"/>
          </a:xfrm>
          <a:prstGeom prst="rect">
            <a:avLst/>
          </a:prstGeom>
          <a:noFill/>
        </p:spPr>
        <p:txBody>
          <a:bodyPr wrap="square" rtlCol="0">
            <a:spAutoFit/>
          </a:bodyPr>
          <a:lstStyle/>
          <a:p>
            <a:pPr algn="r"/>
            <a:r>
              <a:rPr kumimoji="1" lang="vi-VN" altLang="ja-JP" sz="1050" dirty="0"/>
              <a:t>Warren McCulloch</a:t>
            </a:r>
            <a:endParaRPr kumimoji="1" lang="ja-JP" altLang="en-US" sz="1050" b="0"/>
          </a:p>
        </p:txBody>
      </p:sp>
      <p:sp>
        <p:nvSpPr>
          <p:cNvPr id="9" name="テキスト ボックス 8">
            <a:extLst>
              <a:ext uri="{FF2B5EF4-FFF2-40B4-BE49-F238E27FC236}">
                <a16:creationId xmlns:a16="http://schemas.microsoft.com/office/drawing/2014/main" id="{F83C52C8-EB41-BA45-957B-BC7E812A6488}"/>
              </a:ext>
            </a:extLst>
          </p:cNvPr>
          <p:cNvSpPr txBox="1"/>
          <p:nvPr/>
        </p:nvSpPr>
        <p:spPr>
          <a:xfrm>
            <a:off x="838200" y="2686051"/>
            <a:ext cx="4337398" cy="1338828"/>
          </a:xfrm>
          <a:prstGeom prst="rect">
            <a:avLst/>
          </a:prstGeom>
          <a:noFill/>
        </p:spPr>
        <p:txBody>
          <a:bodyPr wrap="square" rtlCol="0">
            <a:spAutoFit/>
          </a:bodyPr>
          <a:lstStyle/>
          <a:p>
            <a:r>
              <a:rPr kumimoji="1" lang="vi-VN" altLang="ja-JP" b="0" dirty="0"/>
              <a:t>Nhà thần kinh học </a:t>
            </a:r>
            <a:r>
              <a:rPr kumimoji="1" lang="vi-VN" altLang="ja-JP" sz="2100" dirty="0"/>
              <a:t>Warren McCulloch </a:t>
            </a:r>
            <a:endParaRPr kumimoji="1" lang="vi-VN" altLang="ja-JP" dirty="0"/>
          </a:p>
          <a:p>
            <a:r>
              <a:rPr kumimoji="1" lang="vi-VN" altLang="ja-JP" b="0" dirty="0"/>
              <a:t>&amp;</a:t>
            </a:r>
          </a:p>
          <a:p>
            <a:r>
              <a:rPr kumimoji="1" lang="vi-VN" altLang="ja-JP" b="0" dirty="0"/>
              <a:t>Nhà toán học </a:t>
            </a:r>
            <a:r>
              <a:rPr kumimoji="1" lang="vi-VN" altLang="ja-JP" sz="2100" dirty="0"/>
              <a:t>Walter Pitts </a:t>
            </a:r>
            <a:endParaRPr kumimoji="1" lang="vi-VN" altLang="ja-JP" dirty="0"/>
          </a:p>
        </p:txBody>
      </p:sp>
      <p:sp>
        <p:nvSpPr>
          <p:cNvPr id="10" name="正方形/長方形 9">
            <a:extLst>
              <a:ext uri="{FF2B5EF4-FFF2-40B4-BE49-F238E27FC236}">
                <a16:creationId xmlns:a16="http://schemas.microsoft.com/office/drawing/2014/main" id="{8171B5C8-3A06-A146-B9F7-855D1A07A02D}"/>
              </a:ext>
            </a:extLst>
          </p:cNvPr>
          <p:cNvSpPr/>
          <p:nvPr/>
        </p:nvSpPr>
        <p:spPr>
          <a:xfrm>
            <a:off x="838201" y="3829051"/>
            <a:ext cx="3390900" cy="646331"/>
          </a:xfrm>
          <a:prstGeom prst="rect">
            <a:avLst/>
          </a:prstGeom>
        </p:spPr>
        <p:txBody>
          <a:bodyPr wrap="square">
            <a:spAutoFit/>
          </a:bodyPr>
          <a:lstStyle/>
          <a:p>
            <a:r>
              <a:rPr kumimoji="1" lang="vi-VN" altLang="ja-JP" b="0" dirty="0"/>
              <a:t>Mô hình hóa mạng nơ ron bằng cách sử dụng mạch điện</a:t>
            </a:r>
            <a:endParaRPr kumimoji="1" lang="ja-JP" altLang="en-US" b="0"/>
          </a:p>
        </p:txBody>
      </p:sp>
      <p:cxnSp>
        <p:nvCxnSpPr>
          <p:cNvPr id="12" name="直線コネクタ 11">
            <a:extLst>
              <a:ext uri="{FF2B5EF4-FFF2-40B4-BE49-F238E27FC236}">
                <a16:creationId xmlns:a16="http://schemas.microsoft.com/office/drawing/2014/main" id="{465C612D-85AE-974F-8B12-2A5D69E95B33}"/>
              </a:ext>
            </a:extLst>
          </p:cNvPr>
          <p:cNvCxnSpPr/>
          <p:nvPr/>
        </p:nvCxnSpPr>
        <p:spPr bwMode="auto">
          <a:xfrm>
            <a:off x="838200" y="3714750"/>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図 13">
            <a:extLst>
              <a:ext uri="{FF2B5EF4-FFF2-40B4-BE49-F238E27FC236}">
                <a16:creationId xmlns:a16="http://schemas.microsoft.com/office/drawing/2014/main" id="{5075FB20-8027-4141-A420-5104D3310B0A}"/>
              </a:ext>
            </a:extLst>
          </p:cNvPr>
          <p:cNvPicPr>
            <a:picLocks noChangeAspect="1"/>
          </p:cNvPicPr>
          <p:nvPr/>
        </p:nvPicPr>
        <p:blipFill rotWithShape="1">
          <a:blip r:embed="rId2">
            <a:extLst>
              <a:ext uri="{28A0092B-C50C-407E-A947-70E740481C1C}">
                <a14:useLocalDpi xmlns:a14="http://schemas.microsoft.com/office/drawing/2010/main" val="0"/>
              </a:ext>
            </a:extLst>
          </a:blip>
          <a:srcRect b="4401"/>
          <a:stretch/>
        </p:blipFill>
        <p:spPr>
          <a:xfrm>
            <a:off x="5372100" y="1813892"/>
            <a:ext cx="2800350" cy="2959377"/>
          </a:xfrm>
          <a:prstGeom prst="rect">
            <a:avLst/>
          </a:prstGeom>
        </p:spPr>
      </p:pic>
      <p:sp>
        <p:nvSpPr>
          <p:cNvPr id="11" name="テキスト ボックス 10">
            <a:extLst>
              <a:ext uri="{FF2B5EF4-FFF2-40B4-BE49-F238E27FC236}">
                <a16:creationId xmlns:a16="http://schemas.microsoft.com/office/drawing/2014/main" id="{342D444D-ACA2-B74F-A5F4-1DA72DB4EEBA}"/>
              </a:ext>
            </a:extLst>
          </p:cNvPr>
          <p:cNvSpPr txBox="1"/>
          <p:nvPr/>
        </p:nvSpPr>
        <p:spPr>
          <a:xfrm>
            <a:off x="5372100" y="4851916"/>
            <a:ext cx="2400300" cy="253916"/>
          </a:xfrm>
          <a:prstGeom prst="rect">
            <a:avLst/>
          </a:prstGeom>
          <a:noFill/>
        </p:spPr>
        <p:txBody>
          <a:bodyPr wrap="square" rtlCol="0">
            <a:spAutoFit/>
          </a:bodyPr>
          <a:lstStyle/>
          <a:p>
            <a:r>
              <a:rPr kumimoji="1" lang="vi-VN" altLang="ja-JP" sz="1050" dirty="0"/>
              <a:t>Walter Pitts</a:t>
            </a:r>
            <a:endParaRPr kumimoji="1" lang="ja-JP" altLang="en-US" sz="1050" b="0"/>
          </a:p>
        </p:txBody>
      </p:sp>
    </p:spTree>
    <p:extLst>
      <p:ext uri="{BB962C8B-B14F-4D97-AF65-F5344CB8AC3E}">
        <p14:creationId xmlns:p14="http://schemas.microsoft.com/office/powerpoint/2010/main" val="292048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1BA067A3-98F9-484D-A367-0420912D31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5100" y="1907003"/>
            <a:ext cx="1870638" cy="3217498"/>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1949</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7CC1BE6D-240C-D140-8519-F4F8546540E6}"/>
              </a:ext>
            </a:extLst>
          </p:cNvPr>
          <p:cNvSpPr txBox="1"/>
          <p:nvPr/>
        </p:nvSpPr>
        <p:spPr>
          <a:xfrm>
            <a:off x="609600" y="2857500"/>
            <a:ext cx="3905250" cy="415498"/>
          </a:xfrm>
          <a:prstGeom prst="rect">
            <a:avLst/>
          </a:prstGeom>
          <a:noFill/>
        </p:spPr>
        <p:txBody>
          <a:bodyPr wrap="square" rtlCol="0">
            <a:spAutoFit/>
          </a:bodyPr>
          <a:lstStyle/>
          <a:p>
            <a:r>
              <a:rPr kumimoji="1" lang="vi-VN" altLang="ja-JP" b="0" dirty="0"/>
              <a:t>Nhà thần kinh học </a:t>
            </a:r>
            <a:r>
              <a:rPr kumimoji="1" lang="vi-VN" altLang="ja-JP" sz="2100" dirty="0"/>
              <a:t>Donald Hebb</a:t>
            </a:r>
            <a:endParaRPr kumimoji="1" lang="vi-VN" altLang="ja-JP" dirty="0"/>
          </a:p>
        </p:txBody>
      </p:sp>
      <p:sp>
        <p:nvSpPr>
          <p:cNvPr id="6" name="正方形/長方形 5">
            <a:extLst>
              <a:ext uri="{FF2B5EF4-FFF2-40B4-BE49-F238E27FC236}">
                <a16:creationId xmlns:a16="http://schemas.microsoft.com/office/drawing/2014/main" id="{CF899115-782E-4149-98A5-B17B24ABC4F3}"/>
              </a:ext>
            </a:extLst>
          </p:cNvPr>
          <p:cNvSpPr/>
          <p:nvPr/>
        </p:nvSpPr>
        <p:spPr>
          <a:xfrm>
            <a:off x="838201" y="3515752"/>
            <a:ext cx="3390900" cy="1200329"/>
          </a:xfrm>
          <a:prstGeom prst="rect">
            <a:avLst/>
          </a:prstGeom>
        </p:spPr>
        <p:txBody>
          <a:bodyPr wrap="square">
            <a:spAutoFit/>
          </a:bodyPr>
          <a:lstStyle/>
          <a:p>
            <a:r>
              <a:rPr kumimoji="1" lang="vi-VN" altLang="ja-JP" b="0" dirty="0"/>
              <a:t>Định luật tương tác giữa các tế bào thần kinh, càng tương tác với nhau nhiều thì liên kết giữa chúng càng mạnh.</a:t>
            </a:r>
            <a:endParaRPr kumimoji="1" lang="ja-JP" altLang="en-US" b="0"/>
          </a:p>
        </p:txBody>
      </p:sp>
      <p:cxnSp>
        <p:nvCxnSpPr>
          <p:cNvPr id="7" name="直線コネクタ 6">
            <a:extLst>
              <a:ext uri="{FF2B5EF4-FFF2-40B4-BE49-F238E27FC236}">
                <a16:creationId xmlns:a16="http://schemas.microsoft.com/office/drawing/2014/main" id="{318927B8-5795-FA49-80C8-EBA3E4C2ACEA}"/>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図 9">
            <a:extLst>
              <a:ext uri="{FF2B5EF4-FFF2-40B4-BE49-F238E27FC236}">
                <a16:creationId xmlns:a16="http://schemas.microsoft.com/office/drawing/2014/main" id="{F3256247-9882-5F49-9FA9-7D06FC4155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313" r="12534"/>
          <a:stretch/>
        </p:blipFill>
        <p:spPr>
          <a:xfrm>
            <a:off x="4286250" y="2648178"/>
            <a:ext cx="2000250" cy="1506547"/>
          </a:xfrm>
          <a:prstGeom prst="rect">
            <a:avLst/>
          </a:prstGeom>
        </p:spPr>
      </p:pic>
    </p:spTree>
    <p:extLst>
      <p:ext uri="{BB962C8B-B14F-4D97-AF65-F5344CB8AC3E}">
        <p14:creationId xmlns:p14="http://schemas.microsoft.com/office/powerpoint/2010/main" val="332150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1957</a:t>
            </a:r>
            <a:endParaRPr lang="ja-JP" altLang="en-US" sz="2400">
              <a:solidFill>
                <a:schemeClr val="accent3">
                  <a:lumMod val="85000"/>
                </a:schemeClr>
              </a:solidFill>
            </a:endParaRPr>
          </a:p>
        </p:txBody>
      </p:sp>
      <p:pic>
        <p:nvPicPr>
          <p:cNvPr id="5" name="コンテンツ プレースホルダー 5">
            <a:extLst>
              <a:ext uri="{FF2B5EF4-FFF2-40B4-BE49-F238E27FC236}">
                <a16:creationId xmlns:a16="http://schemas.microsoft.com/office/drawing/2014/main" id="{4AB960F7-6C4E-244B-9C78-95E2B016C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5175598" y="1428750"/>
            <a:ext cx="2996852"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a:extLst>
              <a:ext uri="{FF2B5EF4-FFF2-40B4-BE49-F238E27FC236}">
                <a16:creationId xmlns:a16="http://schemas.microsoft.com/office/drawing/2014/main" id="{AC12CB3F-83E5-7744-A664-2886E96BF83A}"/>
              </a:ext>
            </a:extLst>
          </p:cNvPr>
          <p:cNvSpPr txBox="1"/>
          <p:nvPr/>
        </p:nvSpPr>
        <p:spPr>
          <a:xfrm>
            <a:off x="5772150" y="5227721"/>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
        <p:nvSpPr>
          <p:cNvPr id="10" name="テキスト ボックス 9">
            <a:extLst>
              <a:ext uri="{FF2B5EF4-FFF2-40B4-BE49-F238E27FC236}">
                <a16:creationId xmlns:a16="http://schemas.microsoft.com/office/drawing/2014/main" id="{664B8D33-4A4D-FE4C-BEA5-B896FE181C57}"/>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Nhà tâm lý học </a:t>
            </a:r>
            <a:r>
              <a:rPr kumimoji="1" lang="vi-VN" altLang="ja-JP" sz="2100" dirty="0"/>
              <a:t>Rosenblatt</a:t>
            </a:r>
            <a:endParaRPr kumimoji="1" lang="vi-VN" altLang="ja-JP" dirty="0"/>
          </a:p>
        </p:txBody>
      </p:sp>
      <p:sp>
        <p:nvSpPr>
          <p:cNvPr id="11" name="正方形/長方形 10">
            <a:extLst>
              <a:ext uri="{FF2B5EF4-FFF2-40B4-BE49-F238E27FC236}">
                <a16:creationId xmlns:a16="http://schemas.microsoft.com/office/drawing/2014/main" id="{BD9B2B97-CCB3-254B-B4A3-F9174C8A1461}"/>
              </a:ext>
            </a:extLst>
          </p:cNvPr>
          <p:cNvSpPr/>
          <p:nvPr/>
        </p:nvSpPr>
        <p:spPr>
          <a:xfrm>
            <a:off x="838201" y="3515752"/>
            <a:ext cx="3390900" cy="923330"/>
          </a:xfrm>
          <a:prstGeom prst="rect">
            <a:avLst/>
          </a:prstGeom>
        </p:spPr>
        <p:txBody>
          <a:bodyPr wrap="square">
            <a:spAutoFit/>
          </a:bodyPr>
          <a:lstStyle/>
          <a:p>
            <a:r>
              <a:rPr kumimoji="1" lang="vi-VN" altLang="ja-JP" b="0" dirty="0"/>
              <a:t>Ứng dụng phát hiện của McCulloch và Pitts để cho ra đời Perceptron đầu tiên</a:t>
            </a:r>
            <a:endParaRPr kumimoji="1" lang="ja-JP" altLang="en-US" b="0"/>
          </a:p>
        </p:txBody>
      </p:sp>
      <p:cxnSp>
        <p:nvCxnSpPr>
          <p:cNvPr id="12" name="直線コネクタ 11">
            <a:extLst>
              <a:ext uri="{FF2B5EF4-FFF2-40B4-BE49-F238E27FC236}">
                <a16:creationId xmlns:a16="http://schemas.microsoft.com/office/drawing/2014/main" id="{57E78235-BF1D-DD40-8AA4-75EA5EFFE619}"/>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8779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53F3C77C-7964-E14E-9AB7-E97DBA3DEFD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00550" y="1878911"/>
            <a:ext cx="4245885" cy="2742009"/>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1982</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94204714-B776-4C40-85EF-46F3F5A0D272}"/>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Giới khoa học </a:t>
            </a:r>
            <a:r>
              <a:rPr kumimoji="1" lang="vi-VN" altLang="ja-JP" sz="2100" dirty="0"/>
              <a:t>NHẬT BẢN</a:t>
            </a:r>
            <a:endParaRPr kumimoji="1" lang="vi-VN" altLang="ja-JP" dirty="0"/>
          </a:p>
        </p:txBody>
      </p:sp>
      <p:sp>
        <p:nvSpPr>
          <p:cNvPr id="6" name="正方形/長方形 5">
            <a:extLst>
              <a:ext uri="{FF2B5EF4-FFF2-40B4-BE49-F238E27FC236}">
                <a16:creationId xmlns:a16="http://schemas.microsoft.com/office/drawing/2014/main" id="{15BB2099-3B23-6E41-B3D7-DD5DD12DA662}"/>
              </a:ext>
            </a:extLst>
          </p:cNvPr>
          <p:cNvSpPr/>
          <p:nvPr/>
        </p:nvSpPr>
        <p:spPr>
          <a:xfrm>
            <a:off x="838201" y="3515752"/>
            <a:ext cx="3390900" cy="923330"/>
          </a:xfrm>
          <a:prstGeom prst="rect">
            <a:avLst/>
          </a:prstGeom>
        </p:spPr>
        <p:txBody>
          <a:bodyPr wrap="square">
            <a:spAutoFit/>
          </a:bodyPr>
          <a:lstStyle/>
          <a:p>
            <a:r>
              <a:rPr kumimoji="1" lang="vi-VN" altLang="ja-JP" b="0" dirty="0"/>
              <a:t>Giới thiệu mạng Nơ-ron thế hệ thứ năm, đi kèm với cái tên “Trí tuệ nhân tạo” (AI)</a:t>
            </a:r>
            <a:endParaRPr kumimoji="1" lang="ja-JP" altLang="en-US" b="0"/>
          </a:p>
        </p:txBody>
      </p:sp>
      <p:cxnSp>
        <p:nvCxnSpPr>
          <p:cNvPr id="7" name="直線コネクタ 6">
            <a:extLst>
              <a:ext uri="{FF2B5EF4-FFF2-40B4-BE49-F238E27FC236}">
                <a16:creationId xmlns:a16="http://schemas.microsoft.com/office/drawing/2014/main" id="{AA9C9DF2-B557-0444-8E7B-534C9B49EBCB}"/>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テキスト ボックス 8">
            <a:extLst>
              <a:ext uri="{FF2B5EF4-FFF2-40B4-BE49-F238E27FC236}">
                <a16:creationId xmlns:a16="http://schemas.microsoft.com/office/drawing/2014/main" id="{5178A267-91EF-154E-B546-CA40F27FBB82}"/>
              </a:ext>
            </a:extLst>
          </p:cNvPr>
          <p:cNvSpPr txBox="1"/>
          <p:nvPr/>
        </p:nvSpPr>
        <p:spPr>
          <a:xfrm>
            <a:off x="4972050" y="4686300"/>
            <a:ext cx="3674385" cy="415498"/>
          </a:xfrm>
          <a:prstGeom prst="rect">
            <a:avLst/>
          </a:prstGeom>
          <a:noFill/>
        </p:spPr>
        <p:txBody>
          <a:bodyPr wrap="square" rtlCol="0">
            <a:spAutoFit/>
          </a:bodyPr>
          <a:lstStyle/>
          <a:p>
            <a:pPr algn="r"/>
            <a:r>
              <a:rPr kumimoji="1" lang="vi-VN" altLang="ja-JP" sz="1050" b="0" dirty="0"/>
              <a:t>T. Moto-Oka and H. S. Stone, Computer Science, 1984</a:t>
            </a:r>
          </a:p>
          <a:p>
            <a:pPr algn="r"/>
            <a:endParaRPr kumimoji="1" lang="ja-JP" altLang="en-US" sz="1050" b="0"/>
          </a:p>
        </p:txBody>
      </p:sp>
    </p:spTree>
    <p:extLst>
      <p:ext uri="{BB962C8B-B14F-4D97-AF65-F5344CB8AC3E}">
        <p14:creationId xmlns:p14="http://schemas.microsoft.com/office/powerpoint/2010/main" val="326906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DE775B69-D9EB-D740-912C-E674B7092C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01" y="2271549"/>
            <a:ext cx="2259806" cy="2259806"/>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1985</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0B81B7AE-C427-AF4E-B061-16FA04F47211}"/>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Viện Vật Lý </a:t>
            </a:r>
            <a:r>
              <a:rPr kumimoji="1" lang="vi-VN" altLang="ja-JP" sz="2100" dirty="0"/>
              <a:t>HOA KỲ</a:t>
            </a:r>
            <a:endParaRPr kumimoji="1" lang="vi-VN" altLang="ja-JP" dirty="0"/>
          </a:p>
        </p:txBody>
      </p:sp>
      <p:sp>
        <p:nvSpPr>
          <p:cNvPr id="6" name="正方形/長方形 5">
            <a:extLst>
              <a:ext uri="{FF2B5EF4-FFF2-40B4-BE49-F238E27FC236}">
                <a16:creationId xmlns:a16="http://schemas.microsoft.com/office/drawing/2014/main" id="{9BEE187C-2711-954C-8565-2929ECA17B97}"/>
              </a:ext>
            </a:extLst>
          </p:cNvPr>
          <p:cNvSpPr/>
          <p:nvPr/>
        </p:nvSpPr>
        <p:spPr>
          <a:xfrm>
            <a:off x="838201" y="3515752"/>
            <a:ext cx="3390900" cy="646331"/>
          </a:xfrm>
          <a:prstGeom prst="rect">
            <a:avLst/>
          </a:prstGeom>
        </p:spPr>
        <p:txBody>
          <a:bodyPr wrap="square">
            <a:spAutoFit/>
          </a:bodyPr>
          <a:lstStyle/>
          <a:p>
            <a:r>
              <a:rPr kumimoji="1" lang="vi-VN" altLang="ja-JP" b="0" dirty="0"/>
              <a:t>Tổ chức hội nghị thường niên Neural Networks for Computing</a:t>
            </a:r>
            <a:endParaRPr kumimoji="1" lang="ja-JP" altLang="en-US" b="0"/>
          </a:p>
        </p:txBody>
      </p:sp>
      <p:cxnSp>
        <p:nvCxnSpPr>
          <p:cNvPr id="7" name="直線コネクタ 6">
            <a:extLst>
              <a:ext uri="{FF2B5EF4-FFF2-40B4-BE49-F238E27FC236}">
                <a16:creationId xmlns:a16="http://schemas.microsoft.com/office/drawing/2014/main" id="{ED7ADCDB-CA5B-7948-98F7-436656C42570}"/>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62350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1986</a:t>
            </a:r>
            <a:endParaRPr lang="ja-JP" altLang="en-US" sz="2400">
              <a:solidFill>
                <a:schemeClr val="accent3">
                  <a:lumMod val="85000"/>
                </a:schemeClr>
              </a:solidFill>
            </a:endParaRPr>
          </a:p>
        </p:txBody>
      </p:sp>
      <p:sp>
        <p:nvSpPr>
          <p:cNvPr id="5" name="テキスト ボックス 4">
            <a:extLst>
              <a:ext uri="{FF2B5EF4-FFF2-40B4-BE49-F238E27FC236}">
                <a16:creationId xmlns:a16="http://schemas.microsoft.com/office/drawing/2014/main" id="{5A648C5C-8FB2-B24A-9933-7186A98334D3}"/>
              </a:ext>
            </a:extLst>
          </p:cNvPr>
          <p:cNvSpPr txBox="1"/>
          <p:nvPr/>
        </p:nvSpPr>
        <p:spPr>
          <a:xfrm>
            <a:off x="228600" y="2857500"/>
            <a:ext cx="4286250" cy="415498"/>
          </a:xfrm>
          <a:prstGeom prst="rect">
            <a:avLst/>
          </a:prstGeom>
          <a:noFill/>
        </p:spPr>
        <p:txBody>
          <a:bodyPr wrap="square" rtlCol="0">
            <a:spAutoFit/>
          </a:bodyPr>
          <a:lstStyle/>
          <a:p>
            <a:r>
              <a:rPr kumimoji="1" lang="vi-VN" altLang="ja-JP" b="0" dirty="0"/>
              <a:t>Computer Scientist </a:t>
            </a:r>
            <a:r>
              <a:rPr lang="en" altLang="ja-JP" sz="2100" dirty="0"/>
              <a:t>Geoffrey Hinton</a:t>
            </a:r>
            <a:endParaRPr kumimoji="1" lang="vi-VN" altLang="ja-JP" dirty="0"/>
          </a:p>
        </p:txBody>
      </p:sp>
      <p:sp>
        <p:nvSpPr>
          <p:cNvPr id="6" name="正方形/長方形 5">
            <a:extLst>
              <a:ext uri="{FF2B5EF4-FFF2-40B4-BE49-F238E27FC236}">
                <a16:creationId xmlns:a16="http://schemas.microsoft.com/office/drawing/2014/main" id="{D4113988-E0A0-1C49-BF64-C6694784173D}"/>
              </a:ext>
            </a:extLst>
          </p:cNvPr>
          <p:cNvSpPr/>
          <p:nvPr/>
        </p:nvSpPr>
        <p:spPr>
          <a:xfrm>
            <a:off x="838201" y="3515752"/>
            <a:ext cx="3390900" cy="1200329"/>
          </a:xfrm>
          <a:prstGeom prst="rect">
            <a:avLst/>
          </a:prstGeom>
        </p:spPr>
        <p:txBody>
          <a:bodyPr wrap="square">
            <a:spAutoFit/>
          </a:bodyPr>
          <a:lstStyle/>
          <a:p>
            <a:r>
              <a:rPr kumimoji="1" lang="vi-VN" altLang="ja-JP" b="0" dirty="0"/>
              <a:t>Công bố bài báo về Back Propagration, châm ngòi cho sự bùng nổ trở lại của mạng Nơ-ron</a:t>
            </a:r>
            <a:endParaRPr kumimoji="1" lang="ja-JP" altLang="en-US" b="0"/>
          </a:p>
        </p:txBody>
      </p:sp>
      <p:cxnSp>
        <p:nvCxnSpPr>
          <p:cNvPr id="7" name="直線コネクタ 6">
            <a:extLst>
              <a:ext uri="{FF2B5EF4-FFF2-40B4-BE49-F238E27FC236}">
                <a16:creationId xmlns:a16="http://schemas.microsoft.com/office/drawing/2014/main" id="{1BFC35AA-A94F-C84B-A35E-AA22E50C9FCE}"/>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図 9">
            <a:extLst>
              <a:ext uri="{FF2B5EF4-FFF2-40B4-BE49-F238E27FC236}">
                <a16:creationId xmlns:a16="http://schemas.microsoft.com/office/drawing/2014/main" id="{EC373216-C6DD-7045-8312-F6A545FEA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004" y="2683997"/>
            <a:ext cx="3347840" cy="1885950"/>
          </a:xfrm>
          <a:prstGeom prst="rect">
            <a:avLst/>
          </a:prstGeom>
        </p:spPr>
      </p:pic>
      <p:pic>
        <p:nvPicPr>
          <p:cNvPr id="8" name="コンテンツ プレースホルダー 7">
            <a:extLst>
              <a:ext uri="{FF2B5EF4-FFF2-40B4-BE49-F238E27FC236}">
                <a16:creationId xmlns:a16="http://schemas.microsoft.com/office/drawing/2014/main" id="{DB6AC54D-B581-2D4F-A1DF-67CA3ABD3C3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29451" y="1885951"/>
            <a:ext cx="1341998" cy="1341998"/>
          </a:xfrm>
          <a:prstGeom prst="rect">
            <a:avLst/>
          </a:prstGeom>
          <a:ln>
            <a:noFill/>
          </a:ln>
          <a:effectLst>
            <a:outerShdw blurRad="292100" dist="139700" dir="2700000" algn="tl" rotWithShape="0">
              <a:srgbClr val="333333">
                <a:alpha val="65000"/>
              </a:srgbClr>
            </a:outerShdw>
          </a:effectLst>
        </p:spPr>
      </p:pic>
      <p:sp>
        <p:nvSpPr>
          <p:cNvPr id="11" name="テキスト ボックス 10">
            <a:extLst>
              <a:ext uri="{FF2B5EF4-FFF2-40B4-BE49-F238E27FC236}">
                <a16:creationId xmlns:a16="http://schemas.microsoft.com/office/drawing/2014/main" id="{D14BC9EC-BE93-E440-B0CF-1816870C0FD5}"/>
              </a:ext>
            </a:extLst>
          </p:cNvPr>
          <p:cNvSpPr txBox="1"/>
          <p:nvPr/>
        </p:nvSpPr>
        <p:spPr>
          <a:xfrm>
            <a:off x="5772150" y="4569946"/>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1164993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0B275CEE-CE0F-C649-B5AA-17589BC0E0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6251" y="2413366"/>
            <a:ext cx="2285999" cy="2204772"/>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1989</a:t>
            </a:r>
          </a:p>
        </p:txBody>
      </p:sp>
      <p:sp>
        <p:nvSpPr>
          <p:cNvPr id="5" name="テキスト ボックス 4">
            <a:extLst>
              <a:ext uri="{FF2B5EF4-FFF2-40B4-BE49-F238E27FC236}">
                <a16:creationId xmlns:a16="http://schemas.microsoft.com/office/drawing/2014/main" id="{32B5B566-D774-B44D-B6C0-357648AA4B99}"/>
              </a:ext>
            </a:extLst>
          </p:cNvPr>
          <p:cNvSpPr txBox="1"/>
          <p:nvPr/>
        </p:nvSpPr>
        <p:spPr>
          <a:xfrm>
            <a:off x="685800" y="2857500"/>
            <a:ext cx="3829050" cy="415498"/>
          </a:xfrm>
          <a:prstGeom prst="rect">
            <a:avLst/>
          </a:prstGeom>
          <a:noFill/>
        </p:spPr>
        <p:txBody>
          <a:bodyPr wrap="square" rtlCol="0">
            <a:spAutoFit/>
          </a:bodyPr>
          <a:lstStyle/>
          <a:p>
            <a:r>
              <a:rPr kumimoji="1" lang="vi-VN" altLang="ja-JP" b="0" dirty="0"/>
              <a:t>Computer Scientist </a:t>
            </a:r>
            <a:r>
              <a:rPr lang="en" altLang="ja-JP" sz="2100" dirty="0"/>
              <a:t>Yann </a:t>
            </a:r>
            <a:r>
              <a:rPr lang="en" altLang="ja-JP" sz="2100" dirty="0" err="1"/>
              <a:t>LeCun</a:t>
            </a:r>
            <a:endParaRPr kumimoji="1" lang="vi-VN" altLang="ja-JP" dirty="0"/>
          </a:p>
        </p:txBody>
      </p:sp>
      <p:sp>
        <p:nvSpPr>
          <p:cNvPr id="6" name="正方形/長方形 5">
            <a:extLst>
              <a:ext uri="{FF2B5EF4-FFF2-40B4-BE49-F238E27FC236}">
                <a16:creationId xmlns:a16="http://schemas.microsoft.com/office/drawing/2014/main" id="{5B69C2F5-FCFC-A24E-B62E-5E17AC1C570C}"/>
              </a:ext>
            </a:extLst>
          </p:cNvPr>
          <p:cNvSpPr/>
          <p:nvPr/>
        </p:nvSpPr>
        <p:spPr>
          <a:xfrm>
            <a:off x="838201" y="3515752"/>
            <a:ext cx="3390900" cy="1754326"/>
          </a:xfrm>
          <a:prstGeom prst="rect">
            <a:avLst/>
          </a:prstGeom>
        </p:spPr>
        <p:txBody>
          <a:bodyPr wrap="square">
            <a:spAutoFit/>
          </a:bodyPr>
          <a:lstStyle/>
          <a:p>
            <a:r>
              <a:rPr kumimoji="1" lang="vi-VN" altLang="ja-JP" b="0" dirty="0"/>
              <a:t>Đột phá tiếp theo với mạng nơ ron Tích Chập (Convolutional neuron networks). Sau này trở thành nền tảng quan trọng trong các hệ thống Computer Vision.</a:t>
            </a:r>
            <a:endParaRPr kumimoji="1" lang="ja-JP" altLang="en-US" b="0"/>
          </a:p>
        </p:txBody>
      </p:sp>
      <p:cxnSp>
        <p:nvCxnSpPr>
          <p:cNvPr id="7" name="直線コネクタ 6">
            <a:extLst>
              <a:ext uri="{FF2B5EF4-FFF2-40B4-BE49-F238E27FC236}">
                <a16:creationId xmlns:a16="http://schemas.microsoft.com/office/drawing/2014/main" id="{8C431694-192F-394B-84E6-CC1DCBAD3B32}"/>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図 10">
            <a:extLst>
              <a:ext uri="{FF2B5EF4-FFF2-40B4-BE49-F238E27FC236}">
                <a16:creationId xmlns:a16="http://schemas.microsoft.com/office/drawing/2014/main" id="{1C50D356-D24B-184C-8F9F-6E81B38B7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0" y="2514600"/>
            <a:ext cx="1790700" cy="1790700"/>
          </a:xfrm>
          <a:prstGeom prst="rect">
            <a:avLst/>
          </a:prstGeom>
        </p:spPr>
      </p:pic>
      <p:sp>
        <p:nvSpPr>
          <p:cNvPr id="12" name="テキスト ボックス 11">
            <a:extLst>
              <a:ext uri="{FF2B5EF4-FFF2-40B4-BE49-F238E27FC236}">
                <a16:creationId xmlns:a16="http://schemas.microsoft.com/office/drawing/2014/main" id="{16664220-D65D-8B43-8160-37FEA4E8A88A}"/>
              </a:ext>
            </a:extLst>
          </p:cNvPr>
          <p:cNvSpPr txBox="1"/>
          <p:nvPr/>
        </p:nvSpPr>
        <p:spPr>
          <a:xfrm>
            <a:off x="4057650" y="4554849"/>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287419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r>
              <a:rPr kumimoji="1" lang="en-US" altLang="ja-JP" b="0" dirty="0"/>
              <a:t>1.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là</a:t>
            </a:r>
            <a:r>
              <a:rPr kumimoji="1" lang="en-US" altLang="ja-JP" b="0" dirty="0"/>
              <a:t> </a:t>
            </a:r>
            <a:r>
              <a:rPr kumimoji="1" lang="en-US" altLang="ja-JP" b="0" dirty="0" err="1"/>
              <a:t>gì</a:t>
            </a:r>
            <a:r>
              <a:rPr kumimoji="1" lang="en-US" altLang="ja-JP" b="0" dirty="0"/>
              <a:t> ?</a:t>
            </a:r>
            <a:br>
              <a:rPr kumimoji="1" lang="en-US" altLang="ja-JP" b="0" dirty="0"/>
            </a:br>
            <a:br>
              <a:rPr kumimoji="1" lang="en-US" altLang="ja-JP" b="0" dirty="0"/>
            </a:br>
            <a:r>
              <a:rPr kumimoji="1" lang="en-US" altLang="ja-JP" b="0" dirty="0"/>
              <a:t>2. </a:t>
            </a:r>
            <a:r>
              <a:rPr kumimoji="1" lang="en-US" altLang="ja-JP" b="0" dirty="0" err="1"/>
              <a:t>Mình</a:t>
            </a:r>
            <a:r>
              <a:rPr kumimoji="1" lang="en-US" altLang="ja-JP" b="0" dirty="0"/>
              <a:t> </a:t>
            </a:r>
            <a:r>
              <a:rPr kumimoji="1" lang="en-US" altLang="ja-JP" b="0" dirty="0" err="1"/>
              <a:t>không</a:t>
            </a:r>
            <a:r>
              <a:rPr kumimoji="1" lang="en-US" altLang="ja-JP" b="0" dirty="0"/>
              <a:t> </a:t>
            </a:r>
            <a:r>
              <a:rPr kumimoji="1" lang="en-US" altLang="ja-JP" b="0" dirty="0" err="1"/>
              <a:t>phải</a:t>
            </a:r>
            <a:r>
              <a:rPr kumimoji="1" lang="en-US" altLang="ja-JP" b="0" dirty="0"/>
              <a:t> </a:t>
            </a:r>
            <a:r>
              <a:rPr kumimoji="1" lang="en-US" altLang="ja-JP" b="0" dirty="0" err="1"/>
              <a:t>là</a:t>
            </a:r>
            <a:r>
              <a:rPr kumimoji="1" lang="en-US" altLang="ja-JP" b="0" dirty="0"/>
              <a:t> </a:t>
            </a:r>
            <a:r>
              <a:rPr kumimoji="1" lang="en-US" altLang="ja-JP" b="0" dirty="0" err="1"/>
              <a:t>kỹ</a:t>
            </a:r>
            <a:r>
              <a:rPr kumimoji="1" lang="en-US" altLang="ja-JP" b="0" dirty="0"/>
              <a:t> </a:t>
            </a:r>
            <a:r>
              <a:rPr kumimoji="1" lang="en-US" altLang="ja-JP" b="0" dirty="0" err="1"/>
              <a:t>sư</a:t>
            </a:r>
            <a:r>
              <a:rPr kumimoji="1" lang="en-US" altLang="ja-JP" b="0" dirty="0"/>
              <a:t> </a:t>
            </a:r>
            <a:r>
              <a:rPr kumimoji="1" lang="en-US" altLang="ja-JP" b="0" dirty="0" err="1"/>
              <a:t>phần</a:t>
            </a:r>
            <a:r>
              <a:rPr kumimoji="1" lang="en-US" altLang="ja-JP" b="0" dirty="0"/>
              <a:t> </a:t>
            </a:r>
            <a:r>
              <a:rPr kumimoji="1" lang="en-US" altLang="ja-JP" b="0" dirty="0" err="1"/>
              <a:t>mềm</a:t>
            </a:r>
            <a:r>
              <a:rPr kumimoji="1" lang="en-US" altLang="ja-JP" b="0" dirty="0"/>
              <a:t> </a:t>
            </a:r>
            <a:r>
              <a:rPr kumimoji="1" lang="en-US" altLang="ja-JP" b="0" dirty="0" err="1"/>
              <a:t>thì</a:t>
            </a:r>
            <a:r>
              <a:rPr kumimoji="1" lang="en-US" altLang="ja-JP" b="0" dirty="0"/>
              <a:t> </a:t>
            </a:r>
            <a:r>
              <a:rPr kumimoji="1" lang="en-US" altLang="ja-JP" b="0" dirty="0" err="1"/>
              <a:t>mình</a:t>
            </a:r>
            <a:r>
              <a:rPr kumimoji="1" lang="en-US" altLang="ja-JP" b="0" dirty="0"/>
              <a:t> </a:t>
            </a:r>
            <a:r>
              <a:rPr kumimoji="1" lang="en-US" altLang="ja-JP" b="0" dirty="0" err="1"/>
              <a:t>liệu</a:t>
            </a:r>
            <a:r>
              <a:rPr kumimoji="1" lang="en-US" altLang="ja-JP" b="0" dirty="0"/>
              <a:t> </a:t>
            </a:r>
            <a:r>
              <a:rPr kumimoji="1" lang="en-US" altLang="ja-JP" b="0" dirty="0" err="1"/>
              <a:t>có</a:t>
            </a:r>
            <a:r>
              <a:rPr kumimoji="1" lang="en-US" altLang="ja-JP" b="0" dirty="0"/>
              <a:t> </a:t>
            </a:r>
            <a:r>
              <a:rPr kumimoji="1" lang="en-US" altLang="ja-JP" b="0" dirty="0" err="1"/>
              <a:t>cần</a:t>
            </a:r>
            <a:r>
              <a:rPr kumimoji="1" lang="en-US" altLang="ja-JP" b="0" dirty="0"/>
              <a:t> </a:t>
            </a:r>
            <a:r>
              <a:rPr kumimoji="1" lang="en-US" altLang="ja-JP" b="0" dirty="0" err="1"/>
              <a:t>biết</a:t>
            </a:r>
            <a:r>
              <a:rPr kumimoji="1" lang="en-US" altLang="ja-JP" b="0" dirty="0"/>
              <a:t> </a:t>
            </a:r>
            <a:r>
              <a:rPr kumimoji="1" lang="en-US" altLang="ja-JP" b="0" dirty="0" err="1"/>
              <a:t>về</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không</a:t>
            </a:r>
            <a:r>
              <a:rPr kumimoji="1" lang="en-US" altLang="ja-JP" b="0" dirty="0"/>
              <a:t>?</a:t>
            </a:r>
            <a:br>
              <a:rPr kumimoji="1" lang="en-US" altLang="ja-JP" b="0" dirty="0"/>
            </a:br>
            <a:br>
              <a:rPr kumimoji="1" lang="en-US" altLang="ja-JP" b="0" dirty="0"/>
            </a:br>
            <a:r>
              <a:rPr kumimoji="1" lang="en-US" altLang="ja-JP" b="0" dirty="0"/>
              <a:t>3. </a:t>
            </a:r>
            <a:r>
              <a:rPr kumimoji="1" lang="en-US" altLang="ja-JP" b="0" dirty="0" err="1"/>
              <a:t>Mình</a:t>
            </a:r>
            <a:r>
              <a:rPr kumimoji="1" lang="en-US" altLang="ja-JP" b="0" dirty="0"/>
              <a:t> </a:t>
            </a:r>
            <a:r>
              <a:rPr kumimoji="1" lang="en-US" altLang="ja-JP" b="0" dirty="0" err="1"/>
              <a:t>có</a:t>
            </a:r>
            <a:r>
              <a:rPr kumimoji="1" lang="en-US" altLang="ja-JP" b="0" dirty="0"/>
              <a:t> </a:t>
            </a:r>
            <a:r>
              <a:rPr kumimoji="1" lang="en-US" altLang="ja-JP" b="0" dirty="0" err="1"/>
              <a:t>thể</a:t>
            </a:r>
            <a:r>
              <a:rPr kumimoji="1" lang="en-US" altLang="ja-JP" b="0" dirty="0"/>
              <a:t> </a:t>
            </a:r>
            <a:r>
              <a:rPr kumimoji="1" lang="en-US" altLang="ja-JP" b="0" dirty="0" err="1"/>
              <a:t>ứng</a:t>
            </a:r>
            <a:r>
              <a:rPr kumimoji="1" lang="en-US" altLang="ja-JP" b="0" dirty="0"/>
              <a:t> </a:t>
            </a:r>
            <a:r>
              <a:rPr kumimoji="1" lang="en-US" altLang="ja-JP" b="0" dirty="0" err="1"/>
              <a:t>dụng</a:t>
            </a:r>
            <a:r>
              <a:rPr kumimoji="1" lang="en-US" altLang="ja-JP" b="0" dirty="0"/>
              <a:t> </a:t>
            </a:r>
            <a:r>
              <a:rPr kumimoji="1" lang="en-US" altLang="ja-JP" b="0" dirty="0" err="1"/>
              <a:t>trí</a:t>
            </a:r>
            <a:r>
              <a:rPr kumimoji="1" lang="en-US" altLang="ja-JP" b="0" dirty="0"/>
              <a:t> </a:t>
            </a:r>
            <a:r>
              <a:rPr kumimoji="1" lang="en-US" altLang="ja-JP" b="0" dirty="0" err="1"/>
              <a:t>tuệ</a:t>
            </a:r>
            <a:r>
              <a:rPr kumimoji="1" lang="en-US" altLang="ja-JP" b="0" dirty="0"/>
              <a:t> </a:t>
            </a:r>
            <a:r>
              <a:rPr kumimoji="1" lang="en-US" altLang="ja-JP" b="0" dirty="0" err="1"/>
              <a:t>nhân</a:t>
            </a:r>
            <a:r>
              <a:rPr kumimoji="1" lang="en-US" altLang="ja-JP" b="0" dirty="0"/>
              <a:t> </a:t>
            </a:r>
            <a:r>
              <a:rPr kumimoji="1" lang="en-US" altLang="ja-JP" b="0" dirty="0" err="1"/>
              <a:t>tạo</a:t>
            </a:r>
            <a:r>
              <a:rPr kumimoji="1" lang="en-US" altLang="ja-JP" b="0" dirty="0"/>
              <a:t> </a:t>
            </a:r>
            <a:r>
              <a:rPr kumimoji="1" lang="en-US" altLang="ja-JP" b="0" dirty="0" err="1"/>
              <a:t>như</a:t>
            </a:r>
            <a:r>
              <a:rPr kumimoji="1" lang="en-US" altLang="ja-JP" b="0" dirty="0"/>
              <a:t> </a:t>
            </a:r>
            <a:r>
              <a:rPr kumimoji="1" lang="en-US" altLang="ja-JP" b="0" dirty="0" err="1"/>
              <a:t>thế</a:t>
            </a:r>
            <a:r>
              <a:rPr kumimoji="1" lang="en-US" altLang="ja-JP" b="0" dirty="0"/>
              <a:t> </a:t>
            </a:r>
            <a:r>
              <a:rPr kumimoji="1" lang="en-US" altLang="ja-JP" b="0" dirty="0" err="1"/>
              <a:t>nào</a:t>
            </a:r>
            <a:r>
              <a:rPr kumimoji="1" lang="en-US" altLang="ja-JP" b="0" dirty="0"/>
              <a:t> </a:t>
            </a:r>
            <a:r>
              <a:rPr kumimoji="1" lang="en-US" altLang="ja-JP" b="0" dirty="0" err="1"/>
              <a:t>để</a:t>
            </a:r>
            <a:r>
              <a:rPr kumimoji="1" lang="en-US" altLang="ja-JP" b="0" dirty="0"/>
              <a:t> </a:t>
            </a:r>
            <a:r>
              <a:rPr kumimoji="1" lang="en-US" altLang="ja-JP" b="0" dirty="0" err="1"/>
              <a:t>giúp</a:t>
            </a:r>
            <a:r>
              <a:rPr kumimoji="1" lang="en-US" altLang="ja-JP" b="0" dirty="0"/>
              <a:t> </a:t>
            </a:r>
            <a:r>
              <a:rPr kumimoji="1" lang="en-US" altLang="ja-JP" b="0" dirty="0" err="1"/>
              <a:t>ích</a:t>
            </a:r>
            <a:r>
              <a:rPr kumimoji="1" lang="en-US" altLang="ja-JP" b="0" dirty="0"/>
              <a:t> </a:t>
            </a:r>
            <a:r>
              <a:rPr kumimoji="1" lang="en-US" altLang="ja-JP" b="0" dirty="0" err="1"/>
              <a:t>hơn</a:t>
            </a:r>
            <a:r>
              <a:rPr kumimoji="1" lang="en-US" altLang="ja-JP" b="0" dirty="0"/>
              <a:t> </a:t>
            </a:r>
            <a:r>
              <a:rPr kumimoji="1" lang="en-US" altLang="ja-JP" b="0" dirty="0" err="1"/>
              <a:t>cho</a:t>
            </a:r>
            <a:r>
              <a:rPr kumimoji="1" lang="en-US" altLang="ja-JP" b="0" dirty="0"/>
              <a:t> </a:t>
            </a:r>
            <a:r>
              <a:rPr kumimoji="1" lang="en-US" altLang="ja-JP" b="0" dirty="0" err="1"/>
              <a:t>cuộc</a:t>
            </a:r>
            <a:r>
              <a:rPr kumimoji="1" lang="en-US" altLang="ja-JP" b="0" dirty="0"/>
              <a:t> </a:t>
            </a:r>
            <a:r>
              <a:rPr kumimoji="1" lang="en-US" altLang="ja-JP" b="0" dirty="0" err="1"/>
              <a:t>sống</a:t>
            </a:r>
            <a:r>
              <a:rPr kumimoji="1" lang="en-US" altLang="ja-JP" b="0" dirty="0"/>
              <a:t>, </a:t>
            </a:r>
            <a:r>
              <a:rPr kumimoji="1" lang="en-US" altLang="ja-JP" b="0" dirty="0" err="1"/>
              <a:t>tăng</a:t>
            </a:r>
            <a:r>
              <a:rPr kumimoji="1" lang="en-US" altLang="ja-JP" b="0" dirty="0"/>
              <a:t> </a:t>
            </a:r>
            <a:r>
              <a:rPr kumimoji="1" lang="en-US" altLang="ja-JP" b="0" dirty="0" err="1"/>
              <a:t>thu</a:t>
            </a:r>
            <a:r>
              <a:rPr kumimoji="1" lang="en-US" altLang="ja-JP" b="0" dirty="0"/>
              <a:t> </a:t>
            </a:r>
            <a:r>
              <a:rPr kumimoji="1" lang="en-US" altLang="ja-JP" b="0" dirty="0" err="1"/>
              <a:t>nhập</a:t>
            </a:r>
            <a:r>
              <a:rPr kumimoji="1" lang="en-US" altLang="ja-JP" b="0" dirty="0"/>
              <a:t> </a:t>
            </a:r>
            <a:r>
              <a:rPr kumimoji="1" lang="en-US" altLang="ja-JP" b="0" dirty="0" err="1"/>
              <a:t>với</a:t>
            </a:r>
            <a:r>
              <a:rPr kumimoji="1" lang="en-US" altLang="ja-JP" b="0" dirty="0"/>
              <a:t> </a:t>
            </a:r>
            <a:r>
              <a:rPr kumimoji="1" lang="en-US" altLang="ja-JP" b="0" dirty="0" err="1"/>
              <a:t>tư</a:t>
            </a:r>
            <a:r>
              <a:rPr kumimoji="1" lang="en-US" altLang="ja-JP" b="0" dirty="0"/>
              <a:t> </a:t>
            </a:r>
            <a:r>
              <a:rPr kumimoji="1" lang="en-US" altLang="ja-JP" b="0" dirty="0" err="1"/>
              <a:t>cách</a:t>
            </a:r>
            <a:r>
              <a:rPr kumimoji="1" lang="en-US" altLang="ja-JP" b="0" dirty="0"/>
              <a:t> </a:t>
            </a:r>
            <a:r>
              <a:rPr kumimoji="1" lang="en-US" altLang="ja-JP" b="0" dirty="0" err="1"/>
              <a:t>là</a:t>
            </a:r>
            <a:r>
              <a:rPr kumimoji="1" lang="en-US" altLang="ja-JP" b="0" dirty="0"/>
              <a:t> 1 </a:t>
            </a:r>
            <a:r>
              <a:rPr kumimoji="1" lang="en-US" altLang="ja-JP" b="0" dirty="0" err="1"/>
              <a:t>người</a:t>
            </a:r>
            <a:r>
              <a:rPr kumimoji="1" lang="en-US" altLang="ja-JP" b="0" dirty="0"/>
              <a:t> </a:t>
            </a:r>
            <a:r>
              <a:rPr kumimoji="1" lang="en-US" altLang="ja-JP" b="0" dirty="0" err="1"/>
              <a:t>đi</a:t>
            </a:r>
            <a:r>
              <a:rPr kumimoji="1" lang="en-US" altLang="ja-JP" b="0" dirty="0"/>
              <a:t> </a:t>
            </a:r>
            <a:r>
              <a:rPr kumimoji="1" lang="en-US" altLang="ja-JP" b="0" dirty="0" err="1"/>
              <a:t>làm</a:t>
            </a:r>
            <a:r>
              <a:rPr kumimoji="1" lang="en-US" altLang="ja-JP" b="0" dirty="0"/>
              <a:t>.</a:t>
            </a:r>
            <a:br>
              <a:rPr kumimoji="1" lang="en-US" altLang="ja-JP" dirty="0"/>
            </a:br>
            <a:br>
              <a:rPr kumimoji="1" lang="en-US" altLang="ja-JP" dirty="0"/>
            </a:br>
            <a:endParaRPr kumimoji="1" lang="ja-JP" altLang="en-US" dirty="0"/>
          </a:p>
        </p:txBody>
      </p:sp>
    </p:spTree>
    <p:extLst>
      <p:ext uri="{BB962C8B-B14F-4D97-AF65-F5344CB8AC3E}">
        <p14:creationId xmlns:p14="http://schemas.microsoft.com/office/powerpoint/2010/main" val="3572745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a:extLst>
              <a:ext uri="{FF2B5EF4-FFF2-40B4-BE49-F238E27FC236}">
                <a16:creationId xmlns:a16="http://schemas.microsoft.com/office/drawing/2014/main" id="{FBF978F4-E41D-9547-9FAB-C939A911752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2767263"/>
            <a:ext cx="3600450" cy="1894974"/>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1997</a:t>
            </a:r>
          </a:p>
        </p:txBody>
      </p:sp>
      <p:sp>
        <p:nvSpPr>
          <p:cNvPr id="8" name="テキスト ボックス 7">
            <a:extLst>
              <a:ext uri="{FF2B5EF4-FFF2-40B4-BE49-F238E27FC236}">
                <a16:creationId xmlns:a16="http://schemas.microsoft.com/office/drawing/2014/main" id="{1DEE9D30-1447-2A47-BA1E-473CE049292D}"/>
              </a:ext>
            </a:extLst>
          </p:cNvPr>
          <p:cNvSpPr txBox="1"/>
          <p:nvPr/>
        </p:nvSpPr>
        <p:spPr>
          <a:xfrm>
            <a:off x="838200" y="2686051"/>
            <a:ext cx="4337398" cy="1015663"/>
          </a:xfrm>
          <a:prstGeom prst="rect">
            <a:avLst/>
          </a:prstGeom>
          <a:noFill/>
        </p:spPr>
        <p:txBody>
          <a:bodyPr wrap="square" rtlCol="0">
            <a:spAutoFit/>
          </a:bodyPr>
          <a:lstStyle/>
          <a:p>
            <a:r>
              <a:rPr kumimoji="1" lang="vi-VN" altLang="ja-JP" b="0" dirty="0"/>
              <a:t>Computer Scientist </a:t>
            </a:r>
            <a:r>
              <a:rPr lang="en" altLang="ja-JP" sz="2100" dirty="0" err="1"/>
              <a:t>Schmidhuber</a:t>
            </a:r>
            <a:endParaRPr kumimoji="1" lang="vi-VN" altLang="ja-JP" dirty="0"/>
          </a:p>
          <a:p>
            <a:r>
              <a:rPr kumimoji="1" lang="vi-VN" altLang="ja-JP" b="0" dirty="0"/>
              <a:t>&amp;</a:t>
            </a:r>
          </a:p>
          <a:p>
            <a:r>
              <a:rPr kumimoji="1" lang="vi-VN" altLang="ja-JP" b="0" dirty="0"/>
              <a:t>Computer Scientist </a:t>
            </a:r>
            <a:r>
              <a:rPr lang="en" altLang="ja-JP" sz="2100" dirty="0" err="1"/>
              <a:t>Hochreiter</a:t>
            </a:r>
            <a:endParaRPr kumimoji="1" lang="vi-VN" altLang="ja-JP" dirty="0"/>
          </a:p>
        </p:txBody>
      </p:sp>
      <p:sp>
        <p:nvSpPr>
          <p:cNvPr id="9" name="正方形/長方形 8">
            <a:extLst>
              <a:ext uri="{FF2B5EF4-FFF2-40B4-BE49-F238E27FC236}">
                <a16:creationId xmlns:a16="http://schemas.microsoft.com/office/drawing/2014/main" id="{F5E55080-E271-734E-A956-1471141F48C8}"/>
              </a:ext>
            </a:extLst>
          </p:cNvPr>
          <p:cNvSpPr/>
          <p:nvPr/>
        </p:nvSpPr>
        <p:spPr>
          <a:xfrm>
            <a:off x="838201" y="3829050"/>
            <a:ext cx="3390900" cy="1477328"/>
          </a:xfrm>
          <a:prstGeom prst="rect">
            <a:avLst/>
          </a:prstGeom>
        </p:spPr>
        <p:txBody>
          <a:bodyPr wrap="square">
            <a:spAutoFit/>
          </a:bodyPr>
          <a:lstStyle/>
          <a:p>
            <a:r>
              <a:rPr kumimoji="1" lang="vi-VN" altLang="ja-JP" b="0" dirty="0"/>
              <a:t>Giới thiệu mạng nơ ron Long Short-Term Memory. Đây là một mạng nơ-ron rất phổ biến trong lĩnh vực xử lý ngôn ngữ, âm thanh,... sau này.</a:t>
            </a:r>
            <a:endParaRPr kumimoji="1" lang="ja-JP" altLang="en-US" b="0"/>
          </a:p>
        </p:txBody>
      </p:sp>
      <p:cxnSp>
        <p:nvCxnSpPr>
          <p:cNvPr id="10" name="直線コネクタ 9">
            <a:extLst>
              <a:ext uri="{FF2B5EF4-FFF2-40B4-BE49-F238E27FC236}">
                <a16:creationId xmlns:a16="http://schemas.microsoft.com/office/drawing/2014/main" id="{2803EE96-9406-524A-9BC7-231CE135FB0B}"/>
              </a:ext>
            </a:extLst>
          </p:cNvPr>
          <p:cNvCxnSpPr/>
          <p:nvPr/>
        </p:nvCxnSpPr>
        <p:spPr bwMode="auto">
          <a:xfrm>
            <a:off x="838200" y="3714750"/>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テキスト ボックス 10">
            <a:extLst>
              <a:ext uri="{FF2B5EF4-FFF2-40B4-BE49-F238E27FC236}">
                <a16:creationId xmlns:a16="http://schemas.microsoft.com/office/drawing/2014/main" id="{D6A97368-01EE-A241-B49D-6E764AD6DA03}"/>
              </a:ext>
            </a:extLst>
          </p:cNvPr>
          <p:cNvSpPr txBox="1"/>
          <p:nvPr/>
        </p:nvSpPr>
        <p:spPr>
          <a:xfrm>
            <a:off x="5752272" y="4686300"/>
            <a:ext cx="2400300" cy="415498"/>
          </a:xfrm>
          <a:prstGeom prst="rect">
            <a:avLst/>
          </a:prstGeom>
          <a:noFill/>
        </p:spPr>
        <p:txBody>
          <a:bodyPr wrap="square" rtlCol="0">
            <a:spAutoFit/>
          </a:bodyPr>
          <a:lstStyle/>
          <a:p>
            <a:pPr algn="r"/>
            <a:r>
              <a:rPr kumimoji="1" lang="vi-VN" altLang="ja-JP" sz="1050" b="0" dirty="0"/>
              <a:t>Credit: The New Yorker</a:t>
            </a:r>
          </a:p>
          <a:p>
            <a:pPr algn="r"/>
            <a:endParaRPr kumimoji="1" lang="ja-JP" altLang="en-US" sz="1050" b="0"/>
          </a:p>
        </p:txBody>
      </p:sp>
    </p:spTree>
    <p:extLst>
      <p:ext uri="{BB962C8B-B14F-4D97-AF65-F5344CB8AC3E}">
        <p14:creationId xmlns:p14="http://schemas.microsoft.com/office/powerpoint/2010/main" val="2984001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21449A22-3F2F-694B-A290-6EE984873A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4900" y="2057400"/>
            <a:ext cx="2955299" cy="2682256"/>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1998</a:t>
            </a:r>
          </a:p>
        </p:txBody>
      </p:sp>
      <p:sp>
        <p:nvSpPr>
          <p:cNvPr id="5" name="テキスト ボックス 4">
            <a:extLst>
              <a:ext uri="{FF2B5EF4-FFF2-40B4-BE49-F238E27FC236}">
                <a16:creationId xmlns:a16="http://schemas.microsoft.com/office/drawing/2014/main" id="{977EF052-7895-D444-A73B-08AAE2F8F5EB}"/>
              </a:ext>
            </a:extLst>
          </p:cNvPr>
          <p:cNvSpPr txBox="1"/>
          <p:nvPr/>
        </p:nvSpPr>
        <p:spPr>
          <a:xfrm>
            <a:off x="609600" y="2857500"/>
            <a:ext cx="3905250" cy="415498"/>
          </a:xfrm>
          <a:prstGeom prst="rect">
            <a:avLst/>
          </a:prstGeom>
          <a:noFill/>
        </p:spPr>
        <p:txBody>
          <a:bodyPr wrap="square" rtlCol="0">
            <a:spAutoFit/>
          </a:bodyPr>
          <a:lstStyle/>
          <a:p>
            <a:r>
              <a:rPr kumimoji="1" lang="vi-VN" altLang="ja-JP" b="0" dirty="0"/>
              <a:t>Computer Scientist </a:t>
            </a:r>
            <a:r>
              <a:rPr lang="en" altLang="ja-JP" sz="2100" dirty="0"/>
              <a:t>Yann </a:t>
            </a:r>
            <a:r>
              <a:rPr lang="en" altLang="ja-JP" sz="2100" dirty="0" err="1"/>
              <a:t>LeCun</a:t>
            </a:r>
            <a:endParaRPr kumimoji="1" lang="vi-VN" altLang="ja-JP" dirty="0"/>
          </a:p>
        </p:txBody>
      </p:sp>
      <p:sp>
        <p:nvSpPr>
          <p:cNvPr id="6" name="正方形/長方形 5">
            <a:extLst>
              <a:ext uri="{FF2B5EF4-FFF2-40B4-BE49-F238E27FC236}">
                <a16:creationId xmlns:a16="http://schemas.microsoft.com/office/drawing/2014/main" id="{253B57BB-428F-914A-93C0-4162C88A93EC}"/>
              </a:ext>
            </a:extLst>
          </p:cNvPr>
          <p:cNvSpPr/>
          <p:nvPr/>
        </p:nvSpPr>
        <p:spPr>
          <a:xfrm>
            <a:off x="838201" y="3515752"/>
            <a:ext cx="3390900" cy="1200329"/>
          </a:xfrm>
          <a:prstGeom prst="rect">
            <a:avLst/>
          </a:prstGeom>
        </p:spPr>
        <p:txBody>
          <a:bodyPr wrap="square">
            <a:spAutoFit/>
          </a:bodyPr>
          <a:lstStyle/>
          <a:p>
            <a:r>
              <a:rPr kumimoji="1" lang="vi-VN" altLang="ja-JP" b="0" dirty="0"/>
              <a:t>Công bố công trình về gradient descent, một thuật toán tối ưu quan trọng trong Deep Learning và AI.</a:t>
            </a:r>
          </a:p>
        </p:txBody>
      </p:sp>
      <p:cxnSp>
        <p:nvCxnSpPr>
          <p:cNvPr id="7" name="直線コネクタ 6">
            <a:extLst>
              <a:ext uri="{FF2B5EF4-FFF2-40B4-BE49-F238E27FC236}">
                <a16:creationId xmlns:a16="http://schemas.microsoft.com/office/drawing/2014/main" id="{E633A655-0093-E64E-AF10-CD05D4D7CD11}"/>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テキスト ボックス 7">
            <a:extLst>
              <a:ext uri="{FF2B5EF4-FFF2-40B4-BE49-F238E27FC236}">
                <a16:creationId xmlns:a16="http://schemas.microsoft.com/office/drawing/2014/main" id="{974F1323-AB60-7344-BE96-722619B38CA6}"/>
              </a:ext>
            </a:extLst>
          </p:cNvPr>
          <p:cNvSpPr txBox="1"/>
          <p:nvPr/>
        </p:nvSpPr>
        <p:spPr>
          <a:xfrm>
            <a:off x="5469899" y="4764594"/>
            <a:ext cx="2400300" cy="415498"/>
          </a:xfrm>
          <a:prstGeom prst="rect">
            <a:avLst/>
          </a:prstGeom>
          <a:noFill/>
        </p:spPr>
        <p:txBody>
          <a:bodyPr wrap="square" rtlCol="0">
            <a:spAutoFit/>
          </a:bodyPr>
          <a:lstStyle/>
          <a:p>
            <a:pPr algn="r"/>
            <a:r>
              <a:rPr kumimoji="1" lang="vi-VN" altLang="ja-JP" sz="1050" b="0" dirty="0"/>
              <a:t>Credit: mi-academy</a:t>
            </a:r>
          </a:p>
          <a:p>
            <a:pPr algn="r"/>
            <a:endParaRPr kumimoji="1" lang="ja-JP" altLang="en-US" sz="1050" b="0"/>
          </a:p>
        </p:txBody>
      </p:sp>
    </p:spTree>
    <p:extLst>
      <p:ext uri="{BB962C8B-B14F-4D97-AF65-F5344CB8AC3E}">
        <p14:creationId xmlns:p14="http://schemas.microsoft.com/office/powerpoint/2010/main" val="303303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7F0CB85B-18A6-DA49-86AE-82B012423A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24" t="23530" r="1891"/>
          <a:stretch/>
        </p:blipFill>
        <p:spPr>
          <a:xfrm>
            <a:off x="3943350" y="2420739"/>
            <a:ext cx="5029200" cy="2265562"/>
          </a:xfrm>
          <a:prstGeom prst="rect">
            <a:avLst/>
          </a:prstGeom>
        </p:spPr>
      </p:pic>
      <p:pic>
        <p:nvPicPr>
          <p:cNvPr id="8" name="コンテンツ プレースホルダー 7">
            <a:extLst>
              <a:ext uri="{FF2B5EF4-FFF2-40B4-BE49-F238E27FC236}">
                <a16:creationId xmlns:a16="http://schemas.microsoft.com/office/drawing/2014/main" id="{C5295E69-D0E2-654C-88E8-F92B3BD9859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67706" y="1771650"/>
            <a:ext cx="1904586" cy="1221213"/>
          </a:xfrm>
        </p:spPr>
      </p:pic>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2k ~</a:t>
            </a:r>
          </a:p>
        </p:txBody>
      </p:sp>
      <p:sp>
        <p:nvSpPr>
          <p:cNvPr id="5" name="テキスト ボックス 4">
            <a:extLst>
              <a:ext uri="{FF2B5EF4-FFF2-40B4-BE49-F238E27FC236}">
                <a16:creationId xmlns:a16="http://schemas.microsoft.com/office/drawing/2014/main" id="{7C84DAC0-ECFF-3443-8AE8-9ABEF4B18B63}"/>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Các anh em </a:t>
            </a:r>
            <a:r>
              <a:rPr lang="en" altLang="ja-JP" sz="2100" dirty="0"/>
              <a:t>GAME THỦ</a:t>
            </a:r>
            <a:endParaRPr kumimoji="1" lang="vi-VN" altLang="ja-JP" dirty="0"/>
          </a:p>
        </p:txBody>
      </p:sp>
      <p:sp>
        <p:nvSpPr>
          <p:cNvPr id="6" name="正方形/長方形 5">
            <a:extLst>
              <a:ext uri="{FF2B5EF4-FFF2-40B4-BE49-F238E27FC236}">
                <a16:creationId xmlns:a16="http://schemas.microsoft.com/office/drawing/2014/main" id="{884816C2-9231-2E4A-9A23-5AF6D132C7E6}"/>
              </a:ext>
            </a:extLst>
          </p:cNvPr>
          <p:cNvSpPr/>
          <p:nvPr/>
        </p:nvSpPr>
        <p:spPr>
          <a:xfrm>
            <a:off x="838201" y="3515752"/>
            <a:ext cx="3390900" cy="1477328"/>
          </a:xfrm>
          <a:prstGeom prst="rect">
            <a:avLst/>
          </a:prstGeom>
        </p:spPr>
        <p:txBody>
          <a:bodyPr wrap="square">
            <a:spAutoFit/>
          </a:bodyPr>
          <a:lstStyle/>
          <a:p>
            <a:r>
              <a:rPr kumimoji="1" lang="vi-VN" altLang="ja-JP" b="0" dirty="0"/>
              <a:t>Tạo ra nhu cầu về hệ thống tính toán song song siêu mạnh bằng GPU và kết nối Internet băng thông rộng. Hai nền tảng cho sự bùng nổ của AI về sau.</a:t>
            </a:r>
          </a:p>
        </p:txBody>
      </p:sp>
      <p:cxnSp>
        <p:nvCxnSpPr>
          <p:cNvPr id="7" name="直線コネクタ 6">
            <a:extLst>
              <a:ext uri="{FF2B5EF4-FFF2-40B4-BE49-F238E27FC236}">
                <a16:creationId xmlns:a16="http://schemas.microsoft.com/office/drawing/2014/main" id="{A37F7FFE-34A0-D244-BF43-EF62BF88A0F2}"/>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46254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2010</a:t>
            </a:r>
          </a:p>
        </p:txBody>
      </p:sp>
      <p:sp>
        <p:nvSpPr>
          <p:cNvPr id="5" name="テキスト ボックス 4">
            <a:extLst>
              <a:ext uri="{FF2B5EF4-FFF2-40B4-BE49-F238E27FC236}">
                <a16:creationId xmlns:a16="http://schemas.microsoft.com/office/drawing/2014/main" id="{99291F44-F606-1444-8B1A-AEB90B227AE8}"/>
              </a:ext>
            </a:extLst>
          </p:cNvPr>
          <p:cNvSpPr txBox="1"/>
          <p:nvPr/>
        </p:nvSpPr>
        <p:spPr>
          <a:xfrm>
            <a:off x="838200" y="2857500"/>
            <a:ext cx="3676650" cy="415498"/>
          </a:xfrm>
          <a:prstGeom prst="rect">
            <a:avLst/>
          </a:prstGeom>
          <a:noFill/>
        </p:spPr>
        <p:txBody>
          <a:bodyPr wrap="square" rtlCol="0">
            <a:spAutoFit/>
          </a:bodyPr>
          <a:lstStyle/>
          <a:p>
            <a:r>
              <a:rPr kumimoji="1" lang="vi-VN" altLang="ja-JP" b="0" dirty="0"/>
              <a:t>Nhà nghiên cứu AI </a:t>
            </a:r>
            <a:r>
              <a:rPr lang="en" altLang="ja-JP" sz="2100" dirty="0"/>
              <a:t>Fei-Fei Li</a:t>
            </a:r>
            <a:endParaRPr kumimoji="1" lang="vi-VN" altLang="ja-JP" dirty="0"/>
          </a:p>
        </p:txBody>
      </p:sp>
      <p:sp>
        <p:nvSpPr>
          <p:cNvPr id="6" name="正方形/長方形 5">
            <a:extLst>
              <a:ext uri="{FF2B5EF4-FFF2-40B4-BE49-F238E27FC236}">
                <a16:creationId xmlns:a16="http://schemas.microsoft.com/office/drawing/2014/main" id="{D6ACD7DB-BC13-1C4E-ABE5-94422B516E54}"/>
              </a:ext>
            </a:extLst>
          </p:cNvPr>
          <p:cNvSpPr/>
          <p:nvPr/>
        </p:nvSpPr>
        <p:spPr>
          <a:xfrm>
            <a:off x="838201" y="3515752"/>
            <a:ext cx="3390900" cy="2031325"/>
          </a:xfrm>
          <a:prstGeom prst="rect">
            <a:avLst/>
          </a:prstGeom>
        </p:spPr>
        <p:txBody>
          <a:bodyPr wrap="square">
            <a:spAutoFit/>
          </a:bodyPr>
          <a:lstStyle/>
          <a:p>
            <a:r>
              <a:rPr kumimoji="1" lang="vi-VN" altLang="ja-JP" b="0" dirty="0"/>
              <a:t>Giới thiệu bộ dữ liệu lớn ImageNet với hơn 15 triệu bức ảnh, phân vào 22000 nhóm khác nhau, trở thành một thách thức thú vị cho nhiều nhóm nghiên cứu trên thế giới nhập cuộc</a:t>
            </a:r>
          </a:p>
        </p:txBody>
      </p:sp>
      <p:cxnSp>
        <p:nvCxnSpPr>
          <p:cNvPr id="7" name="直線コネクタ 6">
            <a:extLst>
              <a:ext uri="{FF2B5EF4-FFF2-40B4-BE49-F238E27FC236}">
                <a16:creationId xmlns:a16="http://schemas.microsoft.com/office/drawing/2014/main" id="{DB91DF71-4146-1644-9DE6-BC2C987B0EBD}"/>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コンテンツ プレースホルダー 7">
            <a:extLst>
              <a:ext uri="{FF2B5EF4-FFF2-40B4-BE49-F238E27FC236}">
                <a16:creationId xmlns:a16="http://schemas.microsoft.com/office/drawing/2014/main" id="{C4C89C17-6357-DC46-BCBF-AB6C517841E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9360" y="2722120"/>
            <a:ext cx="3563090" cy="1964180"/>
          </a:xfrm>
        </p:spPr>
      </p:pic>
      <p:pic>
        <p:nvPicPr>
          <p:cNvPr id="9" name="図 8">
            <a:extLst>
              <a:ext uri="{FF2B5EF4-FFF2-40B4-BE49-F238E27FC236}">
                <a16:creationId xmlns:a16="http://schemas.microsoft.com/office/drawing/2014/main" id="{7195F2F5-C50A-7F46-9EDB-687339725C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33" b="25555"/>
          <a:stretch/>
        </p:blipFill>
        <p:spPr>
          <a:xfrm>
            <a:off x="6796497" y="1833995"/>
            <a:ext cx="1375953" cy="1468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243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円/楕円 3">
            <a:extLst>
              <a:ext uri="{FF2B5EF4-FFF2-40B4-BE49-F238E27FC236}">
                <a16:creationId xmlns:a16="http://schemas.microsoft.com/office/drawing/2014/main" id="{4305111E-3EE4-EA43-9C54-C735A5A514DF}"/>
              </a:ext>
            </a:extLst>
          </p:cNvPr>
          <p:cNvSpPr/>
          <p:nvPr/>
        </p:nvSpPr>
        <p:spPr bwMode="auto">
          <a:xfrm>
            <a:off x="400050" y="1171575"/>
            <a:ext cx="1314450" cy="1314450"/>
          </a:xfrm>
          <a:prstGeom prst="ellipse">
            <a:avLst/>
          </a:prstGeom>
          <a:solidFill>
            <a:srgbClr val="0F4C81"/>
          </a:solidFill>
          <a:ln w="28575"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defTabSz="171450" eaLnBrk="1" hangingPunct="1">
              <a:spcBef>
                <a:spcPct val="20000"/>
              </a:spcBef>
              <a:buClr>
                <a:srgbClr val="FF0000"/>
              </a:buClr>
            </a:pPr>
            <a:r>
              <a:rPr lang="vi-VN" altLang="ja-JP" sz="2400" dirty="0">
                <a:solidFill>
                  <a:schemeClr val="accent3">
                    <a:lumMod val="85000"/>
                  </a:schemeClr>
                </a:solidFill>
              </a:rPr>
              <a:t>2012</a:t>
            </a:r>
          </a:p>
        </p:txBody>
      </p:sp>
      <p:sp>
        <p:nvSpPr>
          <p:cNvPr id="5" name="テキスト ボックス 4">
            <a:extLst>
              <a:ext uri="{FF2B5EF4-FFF2-40B4-BE49-F238E27FC236}">
                <a16:creationId xmlns:a16="http://schemas.microsoft.com/office/drawing/2014/main" id="{9D4F7FE4-5635-2840-8ADA-4378D1D35FC8}"/>
              </a:ext>
            </a:extLst>
          </p:cNvPr>
          <p:cNvSpPr txBox="1"/>
          <p:nvPr/>
        </p:nvSpPr>
        <p:spPr>
          <a:xfrm>
            <a:off x="685800" y="2932965"/>
            <a:ext cx="4286250" cy="415498"/>
          </a:xfrm>
          <a:prstGeom prst="rect">
            <a:avLst/>
          </a:prstGeom>
          <a:noFill/>
        </p:spPr>
        <p:txBody>
          <a:bodyPr wrap="square" rtlCol="0">
            <a:spAutoFit/>
          </a:bodyPr>
          <a:lstStyle/>
          <a:p>
            <a:r>
              <a:rPr kumimoji="1" lang="vi-VN" altLang="ja-JP" b="0" dirty="0"/>
              <a:t>Computer Scientist </a:t>
            </a:r>
            <a:r>
              <a:rPr lang="en" altLang="ja-JP" sz="2100" dirty="0"/>
              <a:t>Geoffrey Hinton</a:t>
            </a:r>
            <a:endParaRPr kumimoji="1" lang="vi-VN" altLang="ja-JP" dirty="0"/>
          </a:p>
        </p:txBody>
      </p:sp>
      <p:sp>
        <p:nvSpPr>
          <p:cNvPr id="6" name="正方形/長方形 5">
            <a:extLst>
              <a:ext uri="{FF2B5EF4-FFF2-40B4-BE49-F238E27FC236}">
                <a16:creationId xmlns:a16="http://schemas.microsoft.com/office/drawing/2014/main" id="{779595A4-5479-A44B-AE19-6E0A8FF7D49A}"/>
              </a:ext>
            </a:extLst>
          </p:cNvPr>
          <p:cNvSpPr/>
          <p:nvPr/>
        </p:nvSpPr>
        <p:spPr>
          <a:xfrm>
            <a:off x="838201" y="3515752"/>
            <a:ext cx="3390900" cy="2031325"/>
          </a:xfrm>
          <a:prstGeom prst="rect">
            <a:avLst/>
          </a:prstGeom>
        </p:spPr>
        <p:txBody>
          <a:bodyPr wrap="square">
            <a:spAutoFit/>
          </a:bodyPr>
          <a:lstStyle/>
          <a:p>
            <a:r>
              <a:rPr kumimoji="1" lang="vi-VN" altLang="ja-JP" b="0" dirty="0"/>
              <a:t>Giới thiệu mạng Nơ-ron Tích Chập (CNN) tên gọi Alexnet đã đột phá kết quả trên bảng xếp hạng của ImageNet. Đánh dấu bước ngoặt từ đó mạng CNN thống trị trên các cuộc thi về nhận dạng hình ảnh. </a:t>
            </a:r>
            <a:endParaRPr kumimoji="1" lang="ja-JP" altLang="en-US" b="0"/>
          </a:p>
        </p:txBody>
      </p:sp>
      <p:cxnSp>
        <p:nvCxnSpPr>
          <p:cNvPr id="7" name="直線コネクタ 6">
            <a:extLst>
              <a:ext uri="{FF2B5EF4-FFF2-40B4-BE49-F238E27FC236}">
                <a16:creationId xmlns:a16="http://schemas.microsoft.com/office/drawing/2014/main" id="{A19EEB43-E57D-A44D-BDC4-0C20072286AB}"/>
              </a:ext>
            </a:extLst>
          </p:cNvPr>
          <p:cNvCxnSpPr/>
          <p:nvPr/>
        </p:nvCxnSpPr>
        <p:spPr bwMode="auto">
          <a:xfrm>
            <a:off x="838200" y="3401452"/>
            <a:ext cx="3390901" cy="0"/>
          </a:xfrm>
          <a:prstGeom prst="line">
            <a:avLst/>
          </a:prstGeom>
          <a:noFill/>
          <a:ln w="19050" cap="flat" cmpd="sng" algn="ctr">
            <a:solidFill>
              <a:schemeClr val="bg1">
                <a:lumMod val="65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図 11">
            <a:extLst>
              <a:ext uri="{FF2B5EF4-FFF2-40B4-BE49-F238E27FC236}">
                <a16:creationId xmlns:a16="http://schemas.microsoft.com/office/drawing/2014/main" id="{9912EDC8-DCE5-BE4D-899B-47EF9C99CB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9982" y="2958736"/>
            <a:ext cx="3143250" cy="2204357"/>
          </a:xfrm>
          <a:prstGeom prst="rect">
            <a:avLst/>
          </a:prstGeom>
        </p:spPr>
      </p:pic>
      <p:pic>
        <p:nvPicPr>
          <p:cNvPr id="14" name="図 13">
            <a:extLst>
              <a:ext uri="{FF2B5EF4-FFF2-40B4-BE49-F238E27FC236}">
                <a16:creationId xmlns:a16="http://schemas.microsoft.com/office/drawing/2014/main" id="{5C82021B-0D02-324D-9F20-FC152B7BEF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982" y="1657351"/>
            <a:ext cx="2562225" cy="1275614"/>
          </a:xfrm>
          <a:prstGeom prst="rect">
            <a:avLst/>
          </a:prstGeom>
        </p:spPr>
      </p:pic>
      <p:sp>
        <p:nvSpPr>
          <p:cNvPr id="15" name="正方形/長方形 14">
            <a:extLst>
              <a:ext uri="{FF2B5EF4-FFF2-40B4-BE49-F238E27FC236}">
                <a16:creationId xmlns:a16="http://schemas.microsoft.com/office/drawing/2014/main" id="{13D322DC-4470-1245-8492-EFBF297A590C}"/>
              </a:ext>
            </a:extLst>
          </p:cNvPr>
          <p:cNvSpPr/>
          <p:nvPr/>
        </p:nvSpPr>
        <p:spPr bwMode="auto">
          <a:xfrm>
            <a:off x="6000751" y="3515752"/>
            <a:ext cx="330344" cy="1647341"/>
          </a:xfrm>
          <a:prstGeom prst="rect">
            <a:avLst/>
          </a:prstGeom>
          <a:noFill/>
          <a:ln w="28575" cap="flat" cmpd="sng" algn="ctr">
            <a:solidFill>
              <a:schemeClr val="accent2">
                <a:lumMod val="60000"/>
                <a:lumOff val="40000"/>
              </a:schemeClr>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extLst>
      <p:ext uri="{BB962C8B-B14F-4D97-AF65-F5344CB8AC3E}">
        <p14:creationId xmlns:p14="http://schemas.microsoft.com/office/powerpoint/2010/main" val="102965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正方形/長方形 1">
            <a:extLst>
              <a:ext uri="{FF2B5EF4-FFF2-40B4-BE49-F238E27FC236}">
                <a16:creationId xmlns:a16="http://schemas.microsoft.com/office/drawing/2014/main" id="{7890B9D0-23D3-4C95-A813-E33C62CE6449}"/>
              </a:ext>
            </a:extLst>
          </p:cNvPr>
          <p:cNvSpPr/>
          <p:nvPr/>
        </p:nvSpPr>
        <p:spPr bwMode="auto">
          <a:xfrm>
            <a:off x="533400"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5" name="正方形/長方形 4">
            <a:extLst>
              <a:ext uri="{FF2B5EF4-FFF2-40B4-BE49-F238E27FC236}">
                <a16:creationId xmlns:a16="http://schemas.microsoft.com/office/drawing/2014/main" id="{93595954-F52D-4370-A6E4-DA54488DFC1C}"/>
              </a:ext>
            </a:extLst>
          </p:cNvPr>
          <p:cNvSpPr/>
          <p:nvPr/>
        </p:nvSpPr>
        <p:spPr bwMode="auto">
          <a:xfrm>
            <a:off x="3352800"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6" name="正方形/長方形 5">
            <a:extLst>
              <a:ext uri="{FF2B5EF4-FFF2-40B4-BE49-F238E27FC236}">
                <a16:creationId xmlns:a16="http://schemas.microsoft.com/office/drawing/2014/main" id="{5A5B9D09-DF74-4615-895D-2F78722F3B55}"/>
              </a:ext>
            </a:extLst>
          </p:cNvPr>
          <p:cNvSpPr/>
          <p:nvPr/>
        </p:nvSpPr>
        <p:spPr bwMode="auto">
          <a:xfrm>
            <a:off x="6201561" y="1812022"/>
            <a:ext cx="2362200" cy="3581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7" name="四角形: 角を丸くする 6">
            <a:extLst>
              <a:ext uri="{FF2B5EF4-FFF2-40B4-BE49-F238E27FC236}">
                <a16:creationId xmlns:a16="http://schemas.microsoft.com/office/drawing/2014/main" id="{C3A1665A-7471-4950-B952-374780F663A6}"/>
              </a:ext>
            </a:extLst>
          </p:cNvPr>
          <p:cNvSpPr/>
          <p:nvPr/>
        </p:nvSpPr>
        <p:spPr bwMode="auto">
          <a:xfrm>
            <a:off x="914400" y="1600200"/>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kumimoji="0" lang="en-US" altLang="ja-JP" sz="1800" b="1" i="0" u="none" strike="noStrike" cap="none" normalizeH="0" baseline="0" dirty="0" err="1">
                <a:ln>
                  <a:noFill/>
                </a:ln>
                <a:solidFill>
                  <a:schemeClr val="tx1"/>
                </a:solidFill>
                <a:effectLst/>
                <a:latin typeface="Arial" panose="020B0604020202020204" pitchFamily="34" charset="0"/>
              </a:rPr>
              <a:t>Nhận</a:t>
            </a:r>
            <a:r>
              <a:rPr kumimoji="0" lang="en-US" altLang="ja-JP" sz="1800" b="1" i="0" u="none" strike="noStrike" cap="none" normalizeH="0" baseline="0" dirty="0">
                <a:ln>
                  <a:noFill/>
                </a:ln>
                <a:solidFill>
                  <a:schemeClr val="tx1"/>
                </a:solidFill>
                <a:effectLst/>
                <a:latin typeface="Arial" panose="020B0604020202020204" pitchFamily="34" charset="0"/>
              </a:rPr>
              <a:t> </a:t>
            </a:r>
            <a:r>
              <a:rPr kumimoji="0" lang="en-US" altLang="ja-JP" sz="1800" b="1" i="0" u="none" strike="noStrike" cap="none" normalizeH="0" baseline="0" dirty="0" err="1">
                <a:ln>
                  <a:noFill/>
                </a:ln>
                <a:solidFill>
                  <a:schemeClr val="tx1"/>
                </a:solidFill>
                <a:effectLst/>
                <a:latin typeface="Arial" panose="020B0604020202020204" pitchFamily="34" charset="0"/>
              </a:rPr>
              <a:t>diện</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8" name="四角形: 角を丸くする 7">
            <a:extLst>
              <a:ext uri="{FF2B5EF4-FFF2-40B4-BE49-F238E27FC236}">
                <a16:creationId xmlns:a16="http://schemas.microsoft.com/office/drawing/2014/main" id="{DC60A455-5FD4-4C17-B358-09619A45F398}"/>
              </a:ext>
            </a:extLst>
          </p:cNvPr>
          <p:cNvSpPr/>
          <p:nvPr/>
        </p:nvSpPr>
        <p:spPr bwMode="auto">
          <a:xfrm>
            <a:off x="3733800" y="1621522"/>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kumimoji="0" lang="en-US" altLang="ja-JP" sz="1800" b="1" i="0" u="none" strike="noStrike" cap="none" normalizeH="0" baseline="0" dirty="0" err="1">
                <a:ln>
                  <a:noFill/>
                </a:ln>
                <a:solidFill>
                  <a:schemeClr val="tx1"/>
                </a:solidFill>
                <a:effectLst/>
                <a:latin typeface="Arial" panose="020B0604020202020204" pitchFamily="34" charset="0"/>
              </a:rPr>
              <a:t>Dự</a:t>
            </a:r>
            <a:r>
              <a:rPr kumimoji="0" lang="en-US" altLang="ja-JP" sz="1800" b="1" i="0" u="none" strike="noStrike" cap="none" normalizeH="0" baseline="0" dirty="0">
                <a:ln>
                  <a:noFill/>
                </a:ln>
                <a:solidFill>
                  <a:schemeClr val="tx1"/>
                </a:solidFill>
                <a:effectLst/>
                <a:latin typeface="Arial" panose="020B0604020202020204" pitchFamily="34" charset="0"/>
              </a:rPr>
              <a:t> </a:t>
            </a:r>
            <a:r>
              <a:rPr kumimoji="0" lang="en-US" altLang="ja-JP" sz="1800" b="1" i="0" u="none" strike="noStrike" cap="none" normalizeH="0" baseline="0" dirty="0" err="1">
                <a:ln>
                  <a:noFill/>
                </a:ln>
                <a:solidFill>
                  <a:schemeClr val="tx1"/>
                </a:solidFill>
                <a:effectLst/>
                <a:latin typeface="Arial" panose="020B0604020202020204" pitchFamily="34" charset="0"/>
              </a:rPr>
              <a:t>đoán</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9" name="四角形: 角を丸くする 8">
            <a:extLst>
              <a:ext uri="{FF2B5EF4-FFF2-40B4-BE49-F238E27FC236}">
                <a16:creationId xmlns:a16="http://schemas.microsoft.com/office/drawing/2014/main" id="{8600F376-4336-4F8F-B973-7E36C879136C}"/>
              </a:ext>
            </a:extLst>
          </p:cNvPr>
          <p:cNvSpPr/>
          <p:nvPr/>
        </p:nvSpPr>
        <p:spPr bwMode="auto">
          <a:xfrm>
            <a:off x="6662898" y="1600200"/>
            <a:ext cx="1676400" cy="381000"/>
          </a:xfrm>
          <a:prstGeom prst="roundRect">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r>
              <a:rPr lang="en-US" altLang="ja-JP" dirty="0" err="1"/>
              <a:t>Sáng</a:t>
            </a:r>
            <a:r>
              <a:rPr lang="en-US" altLang="ja-JP" dirty="0"/>
              <a:t> </a:t>
            </a:r>
            <a:r>
              <a:rPr lang="en-US" altLang="ja-JP" dirty="0" err="1"/>
              <a:t>tạo</a:t>
            </a:r>
            <a:endParaRPr kumimoji="0" lang="ja-JP" altLang="en-US" sz="1800" b="1" i="0" u="none" strike="noStrike" cap="none" normalizeH="0" baseline="0" dirty="0">
              <a:ln>
                <a:noFill/>
              </a:ln>
              <a:solidFill>
                <a:schemeClr val="tx1"/>
              </a:solidFill>
              <a:effectLst/>
              <a:latin typeface="Arial" panose="020B0604020202020204" pitchFamily="34" charset="0"/>
            </a:endParaRPr>
          </a:p>
        </p:txBody>
      </p:sp>
      <p:sp>
        <p:nvSpPr>
          <p:cNvPr id="10" name="テキスト ボックス 9">
            <a:extLst>
              <a:ext uri="{FF2B5EF4-FFF2-40B4-BE49-F238E27FC236}">
                <a16:creationId xmlns:a16="http://schemas.microsoft.com/office/drawing/2014/main" id="{2BB042F7-7395-44FB-A343-BE26893FC146}"/>
              </a:ext>
            </a:extLst>
          </p:cNvPr>
          <p:cNvSpPr txBox="1"/>
          <p:nvPr/>
        </p:nvSpPr>
        <p:spPr>
          <a:xfrm>
            <a:off x="762000" y="2362200"/>
            <a:ext cx="1905000" cy="1200329"/>
          </a:xfrm>
          <a:prstGeom prst="rect">
            <a:avLst/>
          </a:prstGeom>
          <a:noFill/>
        </p:spPr>
        <p:txBody>
          <a:bodyPr wrap="square" rtlCol="0">
            <a:spAutoFit/>
          </a:bodyPr>
          <a:lstStyle/>
          <a:p>
            <a:pPr marL="342900" indent="-342900">
              <a:buAutoNum type="arabicPeriod"/>
            </a:pPr>
            <a:r>
              <a:rPr kumimoji="1" lang="en-US" altLang="ja-JP" b="0" dirty="0" err="1"/>
              <a:t>Giọng</a:t>
            </a:r>
            <a:r>
              <a:rPr kumimoji="1" lang="en-US" altLang="ja-JP" b="0" dirty="0"/>
              <a:t> </a:t>
            </a:r>
            <a:r>
              <a:rPr kumimoji="1" lang="en-US" altLang="ja-JP" b="0" dirty="0" err="1"/>
              <a:t>nói</a:t>
            </a:r>
            <a:endParaRPr kumimoji="1" lang="en-US" altLang="ja-JP" b="0" dirty="0"/>
          </a:p>
          <a:p>
            <a:pPr marL="342900" indent="-342900">
              <a:buAutoNum type="arabicPeriod"/>
            </a:pPr>
            <a:r>
              <a:rPr kumimoji="1" lang="en-US" altLang="ja-JP" b="0" dirty="0" err="1"/>
              <a:t>Hình</a:t>
            </a:r>
            <a:r>
              <a:rPr kumimoji="1" lang="en-US" altLang="ja-JP" b="0" dirty="0"/>
              <a:t> </a:t>
            </a:r>
            <a:r>
              <a:rPr kumimoji="1" lang="en-US" altLang="ja-JP" b="0" dirty="0" err="1"/>
              <a:t>ảnh</a:t>
            </a:r>
            <a:endParaRPr kumimoji="1" lang="en-US" altLang="ja-JP" b="0" dirty="0"/>
          </a:p>
          <a:p>
            <a:pPr marL="342900" indent="-342900">
              <a:buAutoNum type="arabicPeriod"/>
            </a:pPr>
            <a:r>
              <a:rPr kumimoji="1" lang="en-US" altLang="ja-JP" b="0" dirty="0"/>
              <a:t>Video</a:t>
            </a:r>
          </a:p>
          <a:p>
            <a:pPr marL="342900" indent="-342900">
              <a:buAutoNum type="arabicPeriod"/>
            </a:pPr>
            <a:r>
              <a:rPr kumimoji="1" lang="en-US" altLang="ja-JP" b="0" dirty="0" err="1"/>
              <a:t>Ngôn</a:t>
            </a:r>
            <a:r>
              <a:rPr kumimoji="1" lang="en-US" altLang="ja-JP" b="0" dirty="0"/>
              <a:t> </a:t>
            </a:r>
            <a:r>
              <a:rPr kumimoji="1" lang="en-US" altLang="ja-JP" b="0" dirty="0" err="1"/>
              <a:t>ngữ</a:t>
            </a:r>
            <a:endParaRPr kumimoji="1" lang="ja-JP" altLang="en-US" b="0" dirty="0"/>
          </a:p>
        </p:txBody>
      </p:sp>
      <p:sp>
        <p:nvSpPr>
          <p:cNvPr id="11" name="テキスト ボックス 10">
            <a:extLst>
              <a:ext uri="{FF2B5EF4-FFF2-40B4-BE49-F238E27FC236}">
                <a16:creationId xmlns:a16="http://schemas.microsoft.com/office/drawing/2014/main" id="{B7A69692-9ADA-4A7F-AF20-4E4798061F8E}"/>
              </a:ext>
            </a:extLst>
          </p:cNvPr>
          <p:cNvSpPr txBox="1"/>
          <p:nvPr/>
        </p:nvSpPr>
        <p:spPr>
          <a:xfrm>
            <a:off x="3619500" y="2356953"/>
            <a:ext cx="1905000" cy="923330"/>
          </a:xfrm>
          <a:prstGeom prst="rect">
            <a:avLst/>
          </a:prstGeom>
          <a:noFill/>
        </p:spPr>
        <p:txBody>
          <a:bodyPr wrap="square" rtlCol="0">
            <a:spAutoFit/>
          </a:bodyPr>
          <a:lstStyle/>
          <a:p>
            <a:pPr marL="342900" indent="-342900">
              <a:buAutoNum type="arabicPeriod"/>
            </a:pPr>
            <a:r>
              <a:rPr kumimoji="1" lang="en-US" altLang="ja-JP" b="0" dirty="0" err="1"/>
              <a:t>Nhu</a:t>
            </a:r>
            <a:r>
              <a:rPr kumimoji="1" lang="en-US" altLang="ja-JP" b="0" dirty="0"/>
              <a:t> </a:t>
            </a:r>
            <a:r>
              <a:rPr kumimoji="1" lang="en-US" altLang="ja-JP" b="0" dirty="0" err="1"/>
              <a:t>cầu</a:t>
            </a:r>
            <a:endParaRPr kumimoji="1" lang="en-US" altLang="ja-JP" b="0" dirty="0"/>
          </a:p>
          <a:p>
            <a:pPr marL="342900" indent="-342900">
              <a:buAutoNum type="arabicPeriod"/>
            </a:pPr>
            <a:r>
              <a:rPr kumimoji="1" lang="en-US" altLang="ja-JP" b="0" dirty="0" err="1"/>
              <a:t>Giá</a:t>
            </a:r>
            <a:r>
              <a:rPr kumimoji="1" lang="en-US" altLang="ja-JP" b="0" dirty="0"/>
              <a:t> </a:t>
            </a:r>
            <a:r>
              <a:rPr kumimoji="1" lang="en-US" altLang="ja-JP" b="0" dirty="0" err="1"/>
              <a:t>cả</a:t>
            </a:r>
            <a:endParaRPr kumimoji="1" lang="en-US" altLang="ja-JP" b="0" dirty="0"/>
          </a:p>
          <a:p>
            <a:pPr marL="342900" indent="-342900">
              <a:buAutoNum type="arabicPeriod"/>
            </a:pPr>
            <a:r>
              <a:rPr kumimoji="1" lang="en-US" altLang="ja-JP" b="0" dirty="0"/>
              <a:t>Matching</a:t>
            </a:r>
          </a:p>
        </p:txBody>
      </p:sp>
      <p:sp>
        <p:nvSpPr>
          <p:cNvPr id="12" name="テキスト ボックス 11">
            <a:extLst>
              <a:ext uri="{FF2B5EF4-FFF2-40B4-BE49-F238E27FC236}">
                <a16:creationId xmlns:a16="http://schemas.microsoft.com/office/drawing/2014/main" id="{CFDA4F15-10F2-4625-B72D-5ECA4878E346}"/>
              </a:ext>
            </a:extLst>
          </p:cNvPr>
          <p:cNvSpPr txBox="1"/>
          <p:nvPr/>
        </p:nvSpPr>
        <p:spPr>
          <a:xfrm>
            <a:off x="6477000" y="2353458"/>
            <a:ext cx="1905000" cy="923330"/>
          </a:xfrm>
          <a:prstGeom prst="rect">
            <a:avLst/>
          </a:prstGeom>
          <a:noFill/>
        </p:spPr>
        <p:txBody>
          <a:bodyPr wrap="square" rtlCol="0">
            <a:spAutoFit/>
          </a:bodyPr>
          <a:lstStyle/>
          <a:p>
            <a:pPr marL="342900" indent="-342900">
              <a:buAutoNum type="arabicPeriod"/>
            </a:pPr>
            <a:r>
              <a:rPr kumimoji="1" lang="en-US" altLang="ja-JP" b="0" dirty="0" err="1"/>
              <a:t>Viết</a:t>
            </a:r>
            <a:r>
              <a:rPr kumimoji="1" lang="en-US" altLang="ja-JP" b="0" dirty="0"/>
              <a:t> </a:t>
            </a:r>
            <a:r>
              <a:rPr kumimoji="1" lang="en-US" altLang="ja-JP" b="0" dirty="0" err="1"/>
              <a:t>nhạc</a:t>
            </a:r>
            <a:endParaRPr kumimoji="1" lang="en-US" altLang="ja-JP" b="0" dirty="0"/>
          </a:p>
          <a:p>
            <a:pPr marL="342900" indent="-342900">
              <a:buAutoNum type="arabicPeriod"/>
            </a:pPr>
            <a:r>
              <a:rPr kumimoji="1" lang="en-US" altLang="ja-JP" b="0" dirty="0" err="1"/>
              <a:t>Vẽ</a:t>
            </a:r>
            <a:r>
              <a:rPr kumimoji="1" lang="en-US" altLang="ja-JP" b="0" dirty="0"/>
              <a:t> </a:t>
            </a:r>
            <a:r>
              <a:rPr kumimoji="1" lang="en-US" altLang="ja-JP" b="0" dirty="0" err="1"/>
              <a:t>ảnh</a:t>
            </a:r>
            <a:endParaRPr kumimoji="1" lang="en-US" altLang="ja-JP" b="0" dirty="0"/>
          </a:p>
          <a:p>
            <a:pPr marL="342900" indent="-342900">
              <a:buAutoNum type="arabicPeriod"/>
            </a:pPr>
            <a:endParaRPr kumimoji="1" lang="en-US" altLang="ja-JP" b="0" dirty="0"/>
          </a:p>
        </p:txBody>
      </p:sp>
    </p:spTree>
    <p:extLst>
      <p:ext uri="{BB962C8B-B14F-4D97-AF65-F5344CB8AC3E}">
        <p14:creationId xmlns:p14="http://schemas.microsoft.com/office/powerpoint/2010/main" val="3990530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13" name="タイトル 3">
            <a:extLst>
              <a:ext uri="{FF2B5EF4-FFF2-40B4-BE49-F238E27FC236}">
                <a16:creationId xmlns:a16="http://schemas.microsoft.com/office/drawing/2014/main" id="{6C099118-C4D8-44F2-8697-2EE89E264F94}"/>
              </a:ext>
            </a:extLst>
          </p:cNvPr>
          <p:cNvSpPr txBox="1">
            <a:spLocks/>
          </p:cNvSpPr>
          <p:nvPr/>
        </p:nvSpPr>
        <p:spPr bwMode="auto">
          <a:xfrm>
            <a:off x="381000" y="1447800"/>
            <a:ext cx="79184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700" tIns="12700" rIns="12700" bIns="12700" numCol="1" anchor="ctr" anchorCtr="0" compatLnSpc="1">
            <a:prstTxWarp prst="textNoShape">
              <a:avLst/>
            </a:prstTxWarp>
          </a:bodyPr>
          <a:lstStyle>
            <a:lvl1pPr algn="ctr" defTabSz="228600" rtl="0" eaLnBrk="1" fontAlgn="base" hangingPunct="1">
              <a:spcBef>
                <a:spcPct val="20000"/>
              </a:spcBef>
              <a:spcAft>
                <a:spcPct val="0"/>
              </a:spcAft>
              <a:buClr>
                <a:srgbClr val="000000"/>
              </a:buClr>
              <a:buFont typeface="Arial" panose="020B0604020202020204" pitchFamily="34" charset="0"/>
              <a:defRPr sz="2600" b="1" kern="1200">
                <a:solidFill>
                  <a:schemeClr val="tx1">
                    <a:lumMod val="75000"/>
                    <a:lumOff val="25000"/>
                  </a:schemeClr>
                </a:solidFill>
                <a:latin typeface="+mj-lt"/>
                <a:ea typeface="+mj-ea"/>
                <a:cs typeface="+mj-cs"/>
              </a:defRPr>
            </a:lvl1pPr>
            <a:lvl2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2pPr>
            <a:lvl3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3pPr>
            <a:lvl4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4pPr>
            <a:lvl5pPr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5pPr>
            <a:lvl6pPr marL="4572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6pPr>
            <a:lvl7pPr marL="9144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7pPr>
            <a:lvl8pPr marL="13716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8pPr>
            <a:lvl9pPr marL="1828800" algn="ctr" defTabSz="228600" rtl="0" eaLnBrk="1" fontAlgn="base" hangingPunct="1">
              <a:spcBef>
                <a:spcPct val="20000"/>
              </a:spcBef>
              <a:spcAft>
                <a:spcPct val="0"/>
              </a:spcAft>
              <a:buClr>
                <a:srgbClr val="000000"/>
              </a:buClr>
              <a:buFont typeface="Arial" panose="020B0604020202020204" pitchFamily="34" charset="0"/>
              <a:defRPr sz="2600" b="1">
                <a:solidFill>
                  <a:schemeClr val="tx1"/>
                </a:solidFill>
                <a:latin typeface="Arial" panose="020B0604020202020204" pitchFamily="34" charset="0"/>
              </a:defRPr>
            </a:lvl9pPr>
          </a:lstStyle>
          <a:p>
            <a:pPr marL="457200" indent="-457200" algn="l">
              <a:buAutoNum type="arabicPeriod"/>
            </a:pPr>
            <a:r>
              <a:rPr kumimoji="1" lang="en-US" altLang="ja-JP" sz="1800" b="0" dirty="0" err="1"/>
              <a:t>Chưa</a:t>
            </a:r>
            <a:r>
              <a:rPr kumimoji="1" lang="en-US" altLang="ja-JP" sz="1800" b="0" dirty="0"/>
              <a:t> </a:t>
            </a:r>
            <a:r>
              <a:rPr kumimoji="1" lang="en-US" altLang="ja-JP" sz="1800" b="0" dirty="0" err="1"/>
              <a:t>làm</a:t>
            </a:r>
            <a:r>
              <a:rPr kumimoji="1" lang="en-US" altLang="ja-JP" sz="1800" b="0" dirty="0"/>
              <a:t> </a:t>
            </a:r>
            <a:r>
              <a:rPr kumimoji="1" lang="en-US" altLang="ja-JP" sz="1800" b="0" dirty="0" err="1"/>
              <a:t>được</a:t>
            </a:r>
            <a:r>
              <a:rPr kumimoji="1" lang="en-US" altLang="ja-JP" sz="1800" b="0" dirty="0"/>
              <a:t> AI </a:t>
            </a:r>
            <a:r>
              <a:rPr kumimoji="1" lang="en-US" altLang="ja-JP" sz="1800" b="0" dirty="0" err="1"/>
              <a:t>như</a:t>
            </a:r>
            <a:r>
              <a:rPr kumimoji="1" lang="en-US" altLang="ja-JP" sz="1800" b="0" dirty="0"/>
              <a:t> Doraemon ( </a:t>
            </a:r>
            <a:r>
              <a:rPr kumimoji="1" lang="en-US" altLang="ja-JP" sz="1800" b="0" dirty="0" err="1"/>
              <a:t>làm</a:t>
            </a:r>
            <a:r>
              <a:rPr kumimoji="1" lang="en-US" altLang="ja-JP" sz="1800" b="0" dirty="0"/>
              <a:t> </a:t>
            </a:r>
            <a:r>
              <a:rPr kumimoji="1" lang="en-US" altLang="ja-JP" sz="1800" b="0" dirty="0" err="1"/>
              <a:t>được</a:t>
            </a:r>
            <a:r>
              <a:rPr kumimoji="1" lang="en-US" altLang="ja-JP" sz="1800" b="0" dirty="0"/>
              <a:t> </a:t>
            </a:r>
            <a:r>
              <a:rPr kumimoji="1" lang="en-US" altLang="ja-JP" sz="1800" b="0" dirty="0" err="1"/>
              <a:t>nhiều</a:t>
            </a:r>
            <a:r>
              <a:rPr kumimoji="1" lang="en-US" altLang="ja-JP" sz="1800" b="0" dirty="0"/>
              <a:t> task </a:t>
            </a:r>
            <a:r>
              <a:rPr kumimoji="1" lang="en-US" altLang="ja-JP" sz="1800" b="0" dirty="0" err="1"/>
              <a:t>cùng</a:t>
            </a:r>
            <a:r>
              <a:rPr kumimoji="1" lang="en-US" altLang="ja-JP" sz="1800" b="0" dirty="0"/>
              <a:t> 1 </a:t>
            </a:r>
            <a:r>
              <a:rPr kumimoji="1" lang="en-US" altLang="ja-JP" sz="1800" b="0" dirty="0" err="1"/>
              <a:t>lúc</a:t>
            </a:r>
            <a:r>
              <a:rPr kumimoji="1" lang="en-US" altLang="ja-JP" sz="1800" b="0" dirty="0"/>
              <a:t>)</a:t>
            </a:r>
          </a:p>
          <a:p>
            <a:pPr marL="914400" lvl="1" indent="-457200" algn="l">
              <a:buFont typeface="Arial" panose="020B0604020202020204" pitchFamily="34" charset="0"/>
              <a:buChar char="•"/>
            </a:pPr>
            <a:r>
              <a:rPr kumimoji="1" lang="en-US" altLang="ja-JP" sz="1800" b="0" dirty="0"/>
              <a:t>Frame Problem ( </a:t>
            </a:r>
            <a:r>
              <a:rPr kumimoji="1" lang="en-US" altLang="ja-JP" sz="1800" b="0" dirty="0" err="1"/>
              <a:t>bài</a:t>
            </a:r>
            <a:r>
              <a:rPr kumimoji="1" lang="en-US" altLang="ja-JP" sz="1800" b="0" dirty="0"/>
              <a:t> </a:t>
            </a:r>
            <a:r>
              <a:rPr kumimoji="1" lang="en-US" altLang="ja-JP" sz="1800" b="0" dirty="0" err="1"/>
              <a:t>toán</a:t>
            </a:r>
            <a:r>
              <a:rPr kumimoji="1" lang="en-US" altLang="ja-JP" sz="1800" b="0" dirty="0"/>
              <a:t> hang </a:t>
            </a:r>
            <a:r>
              <a:rPr kumimoji="1" lang="en-US" altLang="ja-JP" sz="1800" b="0" dirty="0" err="1"/>
              <a:t>động</a:t>
            </a:r>
            <a:r>
              <a:rPr kumimoji="1" lang="en-US" altLang="ja-JP" sz="1800" b="0" dirty="0"/>
              <a:t> </a:t>
            </a:r>
            <a:r>
              <a:rPr kumimoji="1" lang="en-US" altLang="ja-JP" sz="1800" b="0" dirty="0" err="1"/>
              <a:t>và</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a:t>
            </a:r>
          </a:p>
          <a:p>
            <a:pPr marL="1371600" lvl="2" indent="-457200" algn="l">
              <a:buFont typeface="Arial" panose="020B0604020202020204" pitchFamily="34" charset="0"/>
              <a:buChar char="•"/>
            </a:pPr>
            <a:r>
              <a:rPr kumimoji="1" lang="en-US" altLang="ja-JP" sz="1800" b="0" dirty="0"/>
              <a:t>Ra </a:t>
            </a:r>
            <a:r>
              <a:rPr kumimoji="1" lang="en-US" altLang="ja-JP" sz="1800" b="0" dirty="0" err="1"/>
              <a:t>lệnh</a:t>
            </a:r>
            <a:r>
              <a:rPr kumimoji="1" lang="en-US" altLang="ja-JP" sz="1800" b="0" dirty="0"/>
              <a:t> </a:t>
            </a:r>
            <a:r>
              <a:rPr kumimoji="1" lang="en-US" altLang="ja-JP" sz="1800" b="0" dirty="0" err="1"/>
              <a:t>cho</a:t>
            </a:r>
            <a:r>
              <a:rPr kumimoji="1" lang="en-US" altLang="ja-JP" sz="1800" b="0" dirty="0"/>
              <a:t> robot: </a:t>
            </a:r>
            <a:r>
              <a:rPr kumimoji="1" lang="en-US" altLang="ja-JP" sz="1800" b="0" dirty="0" err="1"/>
              <a:t>Mang</a:t>
            </a:r>
            <a:r>
              <a:rPr kumimoji="1" lang="en-US" altLang="ja-JP" sz="1800" b="0" dirty="0"/>
              <a:t> pin ở </a:t>
            </a:r>
            <a:r>
              <a:rPr kumimoji="1" lang="en-US" altLang="ja-JP" sz="1800" b="0" dirty="0" err="1"/>
              <a:t>trong</a:t>
            </a:r>
            <a:r>
              <a:rPr kumimoji="1" lang="en-US" altLang="ja-JP" sz="1800" b="0" dirty="0"/>
              <a:t> hang ra </a:t>
            </a:r>
            <a:r>
              <a:rPr kumimoji="1" lang="en-US" altLang="ja-JP" sz="1800" b="0" dirty="0" err="1"/>
              <a:t>cho</a:t>
            </a:r>
            <a:r>
              <a:rPr kumimoji="1" lang="en-US" altLang="ja-JP" sz="1800" b="0" dirty="0"/>
              <a:t> </a:t>
            </a:r>
            <a:r>
              <a:rPr kumimoji="1" lang="en-US" altLang="ja-JP" sz="1800" b="0" dirty="0" err="1"/>
              <a:t>tôi</a:t>
            </a:r>
            <a:r>
              <a:rPr kumimoji="1" lang="en-US" altLang="ja-JP" sz="1800" b="0" dirty="0"/>
              <a:t>. </a:t>
            </a:r>
          </a:p>
          <a:p>
            <a:pPr marL="1828800" lvl="3" indent="-457200" algn="l">
              <a:buFont typeface="+mj-lt"/>
              <a:buAutoNum type="arabicPeriod"/>
            </a:pPr>
            <a:r>
              <a:rPr kumimoji="1" lang="en-US" altLang="ja-JP" sz="1800" b="0" dirty="0" err="1"/>
              <a:t>Nhưng</a:t>
            </a:r>
            <a:r>
              <a:rPr kumimoji="1" lang="en-US" altLang="ja-JP" sz="1800" b="0" dirty="0"/>
              <a:t> </a:t>
            </a:r>
            <a:r>
              <a:rPr kumimoji="1" lang="en-US" altLang="ja-JP" sz="1800" b="0" dirty="0" err="1"/>
              <a:t>nếu</a:t>
            </a:r>
            <a:r>
              <a:rPr kumimoji="1" lang="en-US" altLang="ja-JP" sz="1800" b="0" dirty="0"/>
              <a:t> </a:t>
            </a:r>
            <a:r>
              <a:rPr kumimoji="1" lang="en-US" altLang="ja-JP" sz="1800" b="0" dirty="0" err="1"/>
              <a:t>trong</a:t>
            </a:r>
            <a:r>
              <a:rPr kumimoji="1" lang="en-US" altLang="ja-JP" sz="1800" b="0" dirty="0"/>
              <a:t> </a:t>
            </a:r>
            <a:r>
              <a:rPr kumimoji="1" lang="en-US" altLang="ja-JP" sz="1800" b="0" dirty="0" err="1"/>
              <a:t>dữ</a:t>
            </a:r>
            <a:r>
              <a:rPr kumimoji="1" lang="en-US" altLang="ja-JP" sz="1800" b="0" dirty="0"/>
              <a:t> </a:t>
            </a:r>
            <a:r>
              <a:rPr kumimoji="1" lang="en-US" altLang="ja-JP" sz="1800" b="0" dirty="0" err="1"/>
              <a:t>liệu</a:t>
            </a:r>
            <a:r>
              <a:rPr kumimoji="1" lang="en-US" altLang="ja-JP" sz="1800" b="0" dirty="0"/>
              <a:t> </a:t>
            </a:r>
            <a:r>
              <a:rPr kumimoji="1" lang="en-US" altLang="ja-JP" sz="1800" b="0" dirty="0" err="1"/>
              <a:t>học</a:t>
            </a:r>
            <a:r>
              <a:rPr kumimoji="1" lang="en-US" altLang="ja-JP" sz="1800" b="0" dirty="0"/>
              <a:t> </a:t>
            </a:r>
            <a:r>
              <a:rPr kumimoji="1" lang="en-US" altLang="ja-JP" sz="1800" b="0" dirty="0" err="1"/>
              <a:t>không</a:t>
            </a:r>
            <a:r>
              <a:rPr kumimoji="1" lang="en-US" altLang="ja-JP" sz="1800" b="0" dirty="0"/>
              <a:t> </a:t>
            </a:r>
            <a:r>
              <a:rPr kumimoji="1" lang="en-US" altLang="ja-JP" sz="1800" b="0" dirty="0" err="1"/>
              <a:t>cho</a:t>
            </a:r>
            <a:r>
              <a:rPr kumimoji="1" lang="en-US" altLang="ja-JP" sz="1800" b="0" dirty="0"/>
              <a:t> </a:t>
            </a:r>
            <a:r>
              <a:rPr kumimoji="1" lang="en-US" altLang="ja-JP" sz="1800" b="0" dirty="0" err="1"/>
              <a:t>học</a:t>
            </a:r>
            <a:r>
              <a:rPr kumimoji="1" lang="en-US" altLang="ja-JP" sz="1800" b="0" dirty="0"/>
              <a:t> </a:t>
            </a:r>
            <a:r>
              <a:rPr kumimoji="1" lang="en-US" altLang="ja-JP" sz="1800" b="0" dirty="0" err="1"/>
              <a:t>trước</a:t>
            </a:r>
            <a:r>
              <a:rPr kumimoji="1" lang="en-US" altLang="ja-JP" sz="1800" b="0" dirty="0"/>
              <a:t> </a:t>
            </a:r>
            <a:r>
              <a:rPr kumimoji="1" lang="en-US" altLang="ja-JP" sz="1800" b="0" dirty="0" err="1"/>
              <a:t>trường</a:t>
            </a:r>
            <a:r>
              <a:rPr kumimoji="1" lang="en-US" altLang="ja-JP" sz="1800" b="0" dirty="0"/>
              <a:t> </a:t>
            </a:r>
            <a:r>
              <a:rPr kumimoji="1" lang="en-US" altLang="ja-JP" sz="1800" b="0" dirty="0" err="1"/>
              <a:t>hợp</a:t>
            </a:r>
            <a:r>
              <a:rPr kumimoji="1" lang="en-US" altLang="ja-JP" sz="1800" b="0" dirty="0"/>
              <a:t> </a:t>
            </a:r>
            <a:r>
              <a:rPr kumimoji="1" lang="en-US" altLang="ja-JP" sz="1800" b="0" dirty="0" err="1"/>
              <a:t>ngoại</a:t>
            </a:r>
            <a:r>
              <a:rPr kumimoji="1" lang="en-US" altLang="ja-JP" sz="1800" b="0" dirty="0"/>
              <a:t> </a:t>
            </a:r>
            <a:r>
              <a:rPr kumimoji="1" lang="en-US" altLang="ja-JP" sz="1800" b="0" dirty="0" err="1"/>
              <a:t>lệ</a:t>
            </a:r>
            <a:r>
              <a:rPr kumimoji="1" lang="en-US" altLang="ja-JP" sz="1800" b="0" dirty="0"/>
              <a:t> </a:t>
            </a:r>
            <a:r>
              <a:rPr kumimoji="1" lang="en-US" altLang="ja-JP" sz="1800" b="0" dirty="0" err="1"/>
              <a:t>ví</a:t>
            </a:r>
            <a:r>
              <a:rPr kumimoji="1" lang="en-US" altLang="ja-JP" sz="1800" b="0" dirty="0"/>
              <a:t> </a:t>
            </a:r>
            <a:r>
              <a:rPr kumimoji="1" lang="en-US" altLang="ja-JP" sz="1800" b="0" dirty="0" err="1"/>
              <a:t>dụ</a:t>
            </a:r>
            <a:r>
              <a:rPr kumimoji="1" lang="en-US" altLang="ja-JP" sz="1800" b="0" dirty="0"/>
              <a:t> </a:t>
            </a:r>
            <a:r>
              <a:rPr kumimoji="1" lang="en-US" altLang="ja-JP" sz="1800" b="0" dirty="0" err="1"/>
              <a:t>như</a:t>
            </a:r>
            <a:r>
              <a:rPr kumimoji="1" lang="en-US" altLang="ja-JP" sz="1800" b="0" dirty="0"/>
              <a:t> </a:t>
            </a:r>
            <a:r>
              <a:rPr kumimoji="1" lang="en-US" altLang="ja-JP" sz="1800" b="0" dirty="0" err="1"/>
              <a:t>chỗ</a:t>
            </a:r>
            <a:r>
              <a:rPr kumimoji="1" lang="en-US" altLang="ja-JP" sz="1800" b="0" dirty="0"/>
              <a:t> </a:t>
            </a:r>
            <a:r>
              <a:rPr kumimoji="1" lang="en-US" altLang="ja-JP" sz="1800" b="0" dirty="0" err="1"/>
              <a:t>đó</a:t>
            </a:r>
            <a:r>
              <a:rPr kumimoji="1" lang="en-US" altLang="ja-JP" sz="1800" b="0" dirty="0"/>
              <a:t> </a:t>
            </a:r>
            <a:r>
              <a:rPr kumimoji="1" lang="en-US" altLang="ja-JP" sz="1800" b="0" dirty="0" err="1"/>
              <a:t>để</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 </a:t>
            </a:r>
            <a:r>
              <a:rPr kumimoji="1" lang="en-US" altLang="ja-JP" sz="1800" b="0" dirty="0" err="1"/>
              <a:t>thì</a:t>
            </a:r>
            <a:r>
              <a:rPr kumimoji="1" lang="en-US" altLang="ja-JP" sz="1800" b="0" dirty="0"/>
              <a:t> robot </a:t>
            </a:r>
            <a:r>
              <a:rPr kumimoji="1" lang="en-US" altLang="ja-JP" sz="1800" b="0" dirty="0" err="1"/>
              <a:t>mang</a:t>
            </a:r>
            <a:r>
              <a:rPr kumimoji="1" lang="en-US" altLang="ja-JP" sz="1800" b="0" dirty="0"/>
              <a:t> </a:t>
            </a:r>
            <a:r>
              <a:rPr kumimoji="1" lang="en-US" altLang="ja-JP" sz="1800" b="0" dirty="0" err="1"/>
              <a:t>quả</a:t>
            </a:r>
            <a:r>
              <a:rPr kumimoji="1" lang="en-US" altLang="ja-JP" sz="1800" b="0" dirty="0"/>
              <a:t> </a:t>
            </a:r>
            <a:r>
              <a:rPr kumimoji="1" lang="en-US" altLang="ja-JP" sz="1800" b="0" dirty="0" err="1"/>
              <a:t>bom</a:t>
            </a:r>
            <a:r>
              <a:rPr kumimoji="1" lang="en-US" altLang="ja-JP" sz="1800" b="0" dirty="0"/>
              <a:t> ra</a:t>
            </a:r>
            <a:r>
              <a:rPr kumimoji="1" lang="ja-JP" altLang="en-US" sz="1800" b="0" dirty="0"/>
              <a:t>。</a:t>
            </a:r>
            <a:endParaRPr kumimoji="1" lang="en-US" altLang="ja-JP" sz="1800" b="0" dirty="0"/>
          </a:p>
          <a:p>
            <a:pPr marL="1828800" lvl="3" indent="-457200" algn="l">
              <a:buFont typeface="+mj-lt"/>
              <a:buAutoNum type="arabicPeriod"/>
            </a:pPr>
            <a:r>
              <a:rPr kumimoji="1" lang="en-US" altLang="ja-JP" sz="1800" b="0" dirty="0" err="1"/>
              <a:t>Cải</a:t>
            </a:r>
            <a:r>
              <a:rPr kumimoji="1" lang="en-US" altLang="ja-JP" sz="1800" b="0" dirty="0"/>
              <a:t> </a:t>
            </a:r>
            <a:r>
              <a:rPr kumimoji="1" lang="en-US" altLang="ja-JP" sz="1800" b="0" dirty="0" err="1"/>
              <a:t>thiện</a:t>
            </a:r>
            <a:r>
              <a:rPr kumimoji="1" lang="en-US" altLang="ja-JP" sz="1800" b="0" dirty="0"/>
              <a:t>:</a:t>
            </a:r>
          </a:p>
          <a:p>
            <a:pPr marL="2286000" lvl="4" indent="-457200" algn="l">
              <a:buFont typeface="+mj-lt"/>
              <a:buAutoNum type="arabicPeriod"/>
            </a:pPr>
            <a:r>
              <a:rPr kumimoji="1" lang="en-US" altLang="ja-JP" sz="1800" b="0" dirty="0" err="1"/>
              <a:t>Trước</a:t>
            </a:r>
            <a:r>
              <a:rPr kumimoji="1" lang="en-US" altLang="ja-JP" sz="1800" b="0" dirty="0"/>
              <a:t> </a:t>
            </a:r>
            <a:r>
              <a:rPr kumimoji="1" lang="en-US" altLang="ja-JP" sz="1800" b="0" dirty="0" err="1"/>
              <a:t>khi</a:t>
            </a:r>
            <a:r>
              <a:rPr kumimoji="1" lang="en-US" altLang="ja-JP" sz="1800" b="0" dirty="0"/>
              <a:t> </a:t>
            </a:r>
            <a:r>
              <a:rPr kumimoji="1" lang="en-US" altLang="ja-JP" sz="1800" b="0" dirty="0" err="1"/>
              <a:t>mang</a:t>
            </a:r>
            <a:r>
              <a:rPr kumimoji="1" lang="en-US" altLang="ja-JP" sz="1800" b="0" dirty="0"/>
              <a:t> pin ra </a:t>
            </a:r>
            <a:r>
              <a:rPr kumimoji="1" lang="en-US" altLang="ja-JP" sz="1800" b="0" dirty="0" err="1"/>
              <a:t>thì</a:t>
            </a:r>
            <a:r>
              <a:rPr kumimoji="1" lang="en-US" altLang="ja-JP" sz="1800" b="0" dirty="0"/>
              <a:t> </a:t>
            </a:r>
            <a:r>
              <a:rPr kumimoji="1" lang="en-US" altLang="ja-JP" sz="1800" b="0" dirty="0" err="1"/>
              <a:t>phải</a:t>
            </a:r>
            <a:r>
              <a:rPr kumimoji="1" lang="en-US" altLang="ja-JP" sz="1800" b="0" dirty="0"/>
              <a:t> </a:t>
            </a:r>
            <a:r>
              <a:rPr kumimoji="1" lang="en-US" altLang="ja-JP" sz="1800" b="0" dirty="0" err="1"/>
              <a:t>tính</a:t>
            </a:r>
            <a:r>
              <a:rPr kumimoji="1" lang="en-US" altLang="ja-JP" sz="1800" b="0" dirty="0"/>
              <a:t> </a:t>
            </a:r>
            <a:r>
              <a:rPr kumimoji="1" lang="en-US" altLang="ja-JP" sz="1800" b="0" dirty="0" err="1"/>
              <a:t>những</a:t>
            </a:r>
            <a:r>
              <a:rPr kumimoji="1" lang="en-US" altLang="ja-JP" sz="1800" b="0" dirty="0"/>
              <a:t> </a:t>
            </a:r>
            <a:r>
              <a:rPr kumimoji="1" lang="en-US" altLang="ja-JP" sz="1800" b="0" dirty="0" err="1"/>
              <a:t>rủi</a:t>
            </a:r>
            <a:r>
              <a:rPr kumimoji="1" lang="en-US" altLang="ja-JP" sz="1800" b="0" dirty="0"/>
              <a:t> </a:t>
            </a:r>
            <a:r>
              <a:rPr kumimoji="1" lang="en-US" altLang="ja-JP" sz="1800" b="0" dirty="0" err="1"/>
              <a:t>ro</a:t>
            </a:r>
            <a:r>
              <a:rPr kumimoji="1" lang="en-US" altLang="ja-JP" sz="1800" b="0" dirty="0"/>
              <a:t> </a:t>
            </a:r>
            <a:r>
              <a:rPr kumimoji="1" lang="en-US" altLang="ja-JP" sz="1800" b="0" dirty="0" err="1"/>
              <a:t>xung</a:t>
            </a:r>
            <a:r>
              <a:rPr kumimoji="1" lang="en-US" altLang="ja-JP" sz="1800" b="0" dirty="0"/>
              <a:t> </a:t>
            </a:r>
            <a:r>
              <a:rPr kumimoji="1" lang="en-US" altLang="ja-JP" sz="1800" b="0" dirty="0" err="1"/>
              <a:t>quanh</a:t>
            </a:r>
            <a:endParaRPr kumimoji="1" lang="en-US" altLang="ja-JP" sz="1800" b="0" dirty="0"/>
          </a:p>
          <a:p>
            <a:pPr marL="2286000" lvl="4" indent="-457200" algn="l">
              <a:buFont typeface="+mj-lt"/>
              <a:buAutoNum type="arabicPeriod"/>
            </a:pPr>
            <a:r>
              <a:rPr kumimoji="1" lang="en-US" altLang="ja-JP" sz="1800" b="0" dirty="0" err="1"/>
              <a:t>Kết</a:t>
            </a:r>
            <a:r>
              <a:rPr kumimoji="1" lang="en-US" altLang="ja-JP" sz="1800" b="0" dirty="0"/>
              <a:t> </a:t>
            </a:r>
            <a:r>
              <a:rPr kumimoji="1" lang="en-US" altLang="ja-JP" sz="1800" b="0" dirty="0" err="1"/>
              <a:t>quả</a:t>
            </a:r>
            <a:r>
              <a:rPr kumimoji="1" lang="en-US" altLang="ja-JP" sz="1800" b="0" dirty="0"/>
              <a:t>: </a:t>
            </a:r>
            <a:r>
              <a:rPr kumimoji="1" lang="en-US" altLang="ja-JP" sz="1800" b="0" dirty="0" err="1"/>
              <a:t>tính</a:t>
            </a:r>
            <a:r>
              <a:rPr kumimoji="1" lang="en-US" altLang="ja-JP" sz="1800" b="0" dirty="0"/>
              <a:t> </a:t>
            </a:r>
            <a:r>
              <a:rPr kumimoji="1" lang="en-US" altLang="ja-JP" sz="1800" b="0" dirty="0" err="1"/>
              <a:t>toán</a:t>
            </a:r>
            <a:r>
              <a:rPr kumimoji="1" lang="en-US" altLang="ja-JP" sz="1800" b="0" dirty="0"/>
              <a:t> </a:t>
            </a:r>
            <a:r>
              <a:rPr kumimoji="1" lang="en-US" altLang="ja-JP" sz="1800" b="0" dirty="0" err="1"/>
              <a:t>rủi</a:t>
            </a:r>
            <a:r>
              <a:rPr kumimoji="1" lang="en-US" altLang="ja-JP" sz="1800" b="0" dirty="0"/>
              <a:t> </a:t>
            </a:r>
            <a:r>
              <a:rPr kumimoji="1" lang="en-US" altLang="ja-JP" sz="1800" b="0" dirty="0" err="1"/>
              <a:t>ro</a:t>
            </a:r>
            <a:r>
              <a:rPr kumimoji="1" lang="en-US" altLang="ja-JP" sz="1800" b="0" dirty="0"/>
              <a:t> </a:t>
            </a:r>
            <a:r>
              <a:rPr kumimoji="1" lang="en-US" altLang="ja-JP" sz="1800" b="0" dirty="0" err="1"/>
              <a:t>quá</a:t>
            </a:r>
            <a:r>
              <a:rPr kumimoji="1" lang="en-US" altLang="ja-JP" sz="1800" b="0" dirty="0"/>
              <a:t> </a:t>
            </a:r>
            <a:r>
              <a:rPr kumimoji="1" lang="en-US" altLang="ja-JP" sz="1800" b="0" dirty="0" err="1"/>
              <a:t>nhiều</a:t>
            </a:r>
            <a:endParaRPr kumimoji="1" lang="en-US" altLang="ja-JP" sz="1800" b="0" dirty="0"/>
          </a:p>
          <a:p>
            <a:pPr marL="1828800" lvl="3" indent="-457200" algn="l">
              <a:buFont typeface="+mj-lt"/>
              <a:buAutoNum type="arabicPeriod"/>
            </a:pPr>
            <a:r>
              <a:rPr kumimoji="1" lang="en-US" altLang="ja-JP" sz="1800" b="0" dirty="0" err="1"/>
              <a:t>Cải</a:t>
            </a:r>
            <a:r>
              <a:rPr kumimoji="1" lang="en-US" altLang="ja-JP" sz="1800" b="0" dirty="0"/>
              <a:t> </a:t>
            </a:r>
            <a:r>
              <a:rPr kumimoji="1" lang="en-US" altLang="ja-JP" sz="1800" b="0" dirty="0" err="1"/>
              <a:t>thiện</a:t>
            </a:r>
            <a:endParaRPr kumimoji="1" lang="en-US" altLang="ja-JP" sz="1800" b="0" dirty="0"/>
          </a:p>
          <a:p>
            <a:pPr marL="2286000" lvl="4" indent="-457200" algn="l">
              <a:buFont typeface="+mj-lt"/>
              <a:buAutoNum type="arabicPeriod"/>
            </a:pPr>
            <a:r>
              <a:rPr kumimoji="1" lang="en-US" altLang="ja-JP" sz="1800" b="0" dirty="0" err="1"/>
              <a:t>Đưa</a:t>
            </a:r>
            <a:r>
              <a:rPr kumimoji="1" lang="en-US" altLang="ja-JP" sz="1800" b="0" dirty="0"/>
              <a:t> </a:t>
            </a:r>
            <a:r>
              <a:rPr kumimoji="1" lang="en-US" altLang="ja-JP" sz="1800" b="0" dirty="0" err="1"/>
              <a:t>những</a:t>
            </a:r>
            <a:r>
              <a:rPr kumimoji="1" lang="en-US" altLang="ja-JP" sz="1800" b="0" dirty="0"/>
              <a:t> </a:t>
            </a:r>
            <a:r>
              <a:rPr kumimoji="1" lang="en-US" altLang="ja-JP" sz="1800" b="0" dirty="0" err="1"/>
              <a:t>thông</a:t>
            </a:r>
            <a:r>
              <a:rPr kumimoji="1" lang="en-US" altLang="ja-JP" sz="1800" b="0" dirty="0"/>
              <a:t> tin </a:t>
            </a:r>
            <a:r>
              <a:rPr kumimoji="1" lang="en-US" altLang="ja-JP" sz="1800" b="0" dirty="0" err="1"/>
              <a:t>không</a:t>
            </a:r>
            <a:r>
              <a:rPr kumimoji="1" lang="en-US" altLang="ja-JP" sz="1800" b="0" dirty="0"/>
              <a:t> </a:t>
            </a:r>
            <a:r>
              <a:rPr kumimoji="1" lang="en-US" altLang="ja-JP" sz="1800" b="0" dirty="0" err="1"/>
              <a:t>quan</a:t>
            </a:r>
            <a:r>
              <a:rPr kumimoji="1" lang="en-US" altLang="ja-JP" sz="1800" b="0" dirty="0"/>
              <a:t> </a:t>
            </a:r>
            <a:r>
              <a:rPr kumimoji="1" lang="en-US" altLang="ja-JP" sz="1800" b="0" dirty="0" err="1"/>
              <a:t>trọng</a:t>
            </a:r>
            <a:endParaRPr kumimoji="1" lang="en-US" altLang="ja-JP" sz="1800" b="0" dirty="0"/>
          </a:p>
          <a:p>
            <a:pPr marL="2286000" lvl="4" indent="-457200" algn="l">
              <a:buFont typeface="+mj-lt"/>
              <a:buAutoNum type="arabicPeriod"/>
            </a:pPr>
            <a:r>
              <a:rPr kumimoji="1" lang="en-US" altLang="ja-JP" sz="1800" b="0" dirty="0" err="1"/>
              <a:t>Kết</a:t>
            </a:r>
            <a:r>
              <a:rPr kumimoji="1" lang="en-US" altLang="ja-JP" sz="1800" b="0" dirty="0"/>
              <a:t> </a:t>
            </a:r>
            <a:r>
              <a:rPr kumimoji="1" lang="en-US" altLang="ja-JP" sz="1800" b="0" dirty="0" err="1"/>
              <a:t>quả</a:t>
            </a:r>
            <a:r>
              <a:rPr kumimoji="1" lang="en-US" altLang="ja-JP" sz="1800" b="0" dirty="0"/>
              <a:t>: </a:t>
            </a:r>
            <a:r>
              <a:rPr kumimoji="1" lang="en-US" altLang="ja-JP" sz="1800" b="0" dirty="0" err="1"/>
              <a:t>suy</a:t>
            </a:r>
            <a:r>
              <a:rPr kumimoji="1" lang="en-US" altLang="ja-JP" sz="1800" b="0" dirty="0"/>
              <a:t> </a:t>
            </a:r>
            <a:r>
              <a:rPr kumimoji="1" lang="en-US" altLang="ja-JP" sz="1800" b="0" dirty="0" err="1"/>
              <a:t>nghĩ</a:t>
            </a:r>
            <a:r>
              <a:rPr kumimoji="1" lang="en-US" altLang="ja-JP" sz="1800" b="0" dirty="0"/>
              <a:t> </a:t>
            </a:r>
            <a:r>
              <a:rPr kumimoji="1" lang="en-US" altLang="ja-JP" sz="1800" b="0" dirty="0" err="1"/>
              <a:t>xem</a:t>
            </a:r>
            <a:r>
              <a:rPr kumimoji="1" lang="en-US" altLang="ja-JP" sz="1800" b="0" dirty="0"/>
              <a:t> </a:t>
            </a:r>
            <a:r>
              <a:rPr kumimoji="1" lang="en-US" altLang="ja-JP" sz="1800" b="0" dirty="0" err="1"/>
              <a:t>những</a:t>
            </a:r>
            <a:r>
              <a:rPr kumimoji="1" lang="en-US" altLang="ja-JP" sz="1800" b="0" dirty="0"/>
              <a:t> </a:t>
            </a:r>
            <a:r>
              <a:rPr kumimoji="1" lang="en-US" altLang="ja-JP" sz="1800" b="0" dirty="0" err="1"/>
              <a:t>thông</a:t>
            </a:r>
            <a:r>
              <a:rPr kumimoji="1" lang="en-US" altLang="ja-JP" sz="1800" b="0" dirty="0"/>
              <a:t> tin </a:t>
            </a:r>
            <a:r>
              <a:rPr kumimoji="1" lang="en-US" altLang="ja-JP" sz="1800" b="0" dirty="0" err="1"/>
              <a:t>không</a:t>
            </a:r>
            <a:r>
              <a:rPr kumimoji="1" lang="en-US" altLang="ja-JP" sz="1800" b="0" dirty="0"/>
              <a:t> </a:t>
            </a:r>
            <a:r>
              <a:rPr kumimoji="1" lang="en-US" altLang="ja-JP" sz="1800" b="0" dirty="0" err="1"/>
              <a:t>quan</a:t>
            </a:r>
            <a:r>
              <a:rPr kumimoji="1" lang="en-US" altLang="ja-JP" sz="1800" b="0" dirty="0"/>
              <a:t> </a:t>
            </a:r>
            <a:r>
              <a:rPr kumimoji="1" lang="en-US" altLang="ja-JP" sz="1800" b="0" dirty="0" err="1"/>
              <a:t>trọng</a:t>
            </a:r>
            <a:r>
              <a:rPr kumimoji="1" lang="en-US" altLang="ja-JP" sz="1800" b="0" dirty="0"/>
              <a:t> </a:t>
            </a:r>
            <a:r>
              <a:rPr kumimoji="1" lang="en-US" altLang="ja-JP" sz="1800" b="0" dirty="0" err="1"/>
              <a:t>và</a:t>
            </a:r>
            <a:r>
              <a:rPr kumimoji="1" lang="en-US" altLang="ja-JP" sz="1800" b="0" dirty="0"/>
              <a:t> </a:t>
            </a:r>
            <a:r>
              <a:rPr kumimoji="1" lang="en-US" altLang="ja-JP" sz="1800" b="0" dirty="0" err="1"/>
              <a:t>đứng</a:t>
            </a:r>
            <a:r>
              <a:rPr kumimoji="1" lang="en-US" altLang="ja-JP" sz="1800" b="0" dirty="0"/>
              <a:t> ở </a:t>
            </a:r>
            <a:r>
              <a:rPr kumimoji="1" lang="en-US" altLang="ja-JP" sz="1800" b="0" dirty="0" err="1"/>
              <a:t>cửa</a:t>
            </a:r>
            <a:r>
              <a:rPr kumimoji="1" lang="en-US" altLang="ja-JP" sz="1800" b="0" dirty="0"/>
              <a:t> hang </a:t>
            </a:r>
            <a:r>
              <a:rPr kumimoji="1" lang="en-US" altLang="ja-JP" sz="1800" b="0" dirty="0" err="1"/>
              <a:t>không</a:t>
            </a:r>
            <a:r>
              <a:rPr kumimoji="1" lang="en-US" altLang="ja-JP" sz="1800" b="0" dirty="0"/>
              <a:t> </a:t>
            </a:r>
            <a:r>
              <a:rPr kumimoji="1" lang="en-US" altLang="ja-JP" sz="1800" b="0" dirty="0" err="1"/>
              <a:t>chịu</a:t>
            </a:r>
            <a:r>
              <a:rPr kumimoji="1" lang="en-US" altLang="ja-JP" sz="1800" b="0" dirty="0"/>
              <a:t> ra</a:t>
            </a:r>
            <a:r>
              <a:rPr kumimoji="1" lang="en-US" altLang="ja-JP" sz="2100" b="0" dirty="0"/>
              <a:t>.</a:t>
            </a:r>
          </a:p>
          <a:p>
            <a:pPr marL="1828800" lvl="3" indent="-457200" algn="l">
              <a:buFont typeface="+mj-lt"/>
              <a:buAutoNum type="arabicPeriod"/>
            </a:pPr>
            <a:endParaRPr kumimoji="1" lang="en-US" altLang="ja-JP" sz="2100" b="0" dirty="0"/>
          </a:p>
          <a:p>
            <a:pPr marL="1371600" lvl="2" indent="-457200" algn="l">
              <a:buFont typeface="Arial" panose="020B0604020202020204" pitchFamily="34" charset="0"/>
              <a:buChar char="•"/>
            </a:pPr>
            <a:endParaRPr kumimoji="1" lang="en-US" altLang="ja-JP" sz="2100" b="0" dirty="0"/>
          </a:p>
          <a:p>
            <a:pPr algn="l"/>
            <a:endParaRPr kumimoji="1" lang="ja-JP" altLang="en-US" dirty="0"/>
          </a:p>
        </p:txBody>
      </p:sp>
    </p:spTree>
    <p:extLst>
      <p:ext uri="{BB962C8B-B14F-4D97-AF65-F5344CB8AC3E}">
        <p14:creationId xmlns:p14="http://schemas.microsoft.com/office/powerpoint/2010/main" val="316717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pic>
        <p:nvPicPr>
          <p:cNvPr id="3074" name="Picture 2" descr="東ロボくん、東大挑戦は中断 得意分野で産業応用研究へ：朝日新聞デジタル">
            <a:extLst>
              <a:ext uri="{FF2B5EF4-FFF2-40B4-BE49-F238E27FC236}">
                <a16:creationId xmlns:a16="http://schemas.microsoft.com/office/drawing/2014/main" id="{7AD31B9A-C8DB-4D34-8916-6ABB3055A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3733800" cy="248531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5CB4F8B-6166-49D3-AB92-6639793228C5}"/>
              </a:ext>
            </a:extLst>
          </p:cNvPr>
          <p:cNvSpPr txBox="1"/>
          <p:nvPr/>
        </p:nvSpPr>
        <p:spPr>
          <a:xfrm>
            <a:off x="606264" y="1210390"/>
            <a:ext cx="3283271" cy="369332"/>
          </a:xfrm>
          <a:prstGeom prst="rect">
            <a:avLst/>
          </a:prstGeom>
          <a:noFill/>
        </p:spPr>
        <p:txBody>
          <a:bodyPr wrap="none" rtlCol="0">
            <a:spAutoFit/>
          </a:bodyPr>
          <a:lstStyle/>
          <a:p>
            <a:r>
              <a:rPr kumimoji="1" lang="ja-JP" altLang="en-US" dirty="0"/>
              <a:t>東口ぼくん　（とうろぼくん</a:t>
            </a:r>
            <a:r>
              <a:rPr kumimoji="1" lang="en-US" altLang="ja-JP" dirty="0"/>
              <a:t>)</a:t>
            </a:r>
          </a:p>
        </p:txBody>
      </p:sp>
      <p:sp>
        <p:nvSpPr>
          <p:cNvPr id="5" name="テキスト ボックス 4">
            <a:extLst>
              <a:ext uri="{FF2B5EF4-FFF2-40B4-BE49-F238E27FC236}">
                <a16:creationId xmlns:a16="http://schemas.microsoft.com/office/drawing/2014/main" id="{242CB9DC-73B9-4A46-85CD-E3886408D40D}"/>
              </a:ext>
            </a:extLst>
          </p:cNvPr>
          <p:cNvSpPr txBox="1"/>
          <p:nvPr/>
        </p:nvSpPr>
        <p:spPr>
          <a:xfrm>
            <a:off x="4581787" y="1254818"/>
            <a:ext cx="3377848" cy="3139321"/>
          </a:xfrm>
          <a:prstGeom prst="rect">
            <a:avLst/>
          </a:prstGeom>
          <a:noFill/>
        </p:spPr>
        <p:txBody>
          <a:bodyPr wrap="none" rtlCol="0">
            <a:spAutoFit/>
          </a:bodyPr>
          <a:lstStyle/>
          <a:p>
            <a:r>
              <a:rPr kumimoji="1" lang="en-US" altLang="ja-JP" b="0" dirty="0" err="1"/>
              <a:t>Kết</a:t>
            </a:r>
            <a:r>
              <a:rPr kumimoji="1" lang="en-US" altLang="ja-JP" b="0" dirty="0"/>
              <a:t> </a:t>
            </a:r>
            <a:r>
              <a:rPr kumimoji="1" lang="en-US" altLang="ja-JP" b="0" dirty="0" err="1"/>
              <a:t>quả</a:t>
            </a:r>
            <a:endParaRPr kumimoji="1" lang="en-US" altLang="ja-JP" b="0" dirty="0"/>
          </a:p>
          <a:p>
            <a:pPr marL="285750" indent="-285750">
              <a:buFont typeface="Arial" panose="020B0604020202020204" pitchFamily="34" charset="0"/>
              <a:buChar char="•"/>
            </a:pPr>
            <a:r>
              <a:rPr kumimoji="1" lang="en-US" altLang="ja-JP" b="0" dirty="0" err="1"/>
              <a:t>Không</a:t>
            </a:r>
            <a:r>
              <a:rPr kumimoji="1" lang="en-US" altLang="ja-JP" b="0" dirty="0"/>
              <a:t> </a:t>
            </a:r>
            <a:r>
              <a:rPr kumimoji="1" lang="en-US" altLang="ja-JP" b="0" dirty="0" err="1"/>
              <a:t>đỗ</a:t>
            </a:r>
            <a:r>
              <a:rPr kumimoji="1" lang="en-US" altLang="ja-JP" b="0" dirty="0"/>
              <a:t> </a:t>
            </a:r>
            <a:r>
              <a:rPr kumimoji="1" lang="en-US" altLang="ja-JP" b="0" dirty="0" err="1"/>
              <a:t>được</a:t>
            </a:r>
            <a:r>
              <a:rPr kumimoji="1" lang="en-US" altLang="ja-JP" b="0" dirty="0"/>
              <a:t> </a:t>
            </a:r>
            <a:r>
              <a:rPr kumimoji="1" lang="en-US" altLang="ja-JP" b="0" dirty="0" err="1"/>
              <a:t>vào</a:t>
            </a:r>
            <a:r>
              <a:rPr kumimoji="1" lang="en-US" altLang="ja-JP" b="0" dirty="0"/>
              <a:t> </a:t>
            </a:r>
            <a:r>
              <a:rPr kumimoji="1" lang="en-US" altLang="ja-JP" b="0" dirty="0" err="1"/>
              <a:t>Todai</a:t>
            </a:r>
            <a:endParaRPr kumimoji="1" lang="en-US" altLang="ja-JP" b="0" dirty="0"/>
          </a:p>
          <a:p>
            <a:pPr marL="285750" indent="-285750">
              <a:buFont typeface="Arial" panose="020B0604020202020204" pitchFamily="34" charset="0"/>
              <a:buChar char="•"/>
            </a:pPr>
            <a:r>
              <a:rPr kumimoji="1" lang="en-US" altLang="ja-JP" b="0" dirty="0" err="1"/>
              <a:t>Đỗ</a:t>
            </a:r>
            <a:r>
              <a:rPr kumimoji="1" lang="en-US" altLang="ja-JP" b="0" dirty="0"/>
              <a:t> </a:t>
            </a:r>
            <a:r>
              <a:rPr kumimoji="1" lang="en-US" altLang="ja-JP" b="0" dirty="0" err="1"/>
              <a:t>được</a:t>
            </a:r>
            <a:r>
              <a:rPr kumimoji="1" lang="en-US" altLang="ja-JP" b="0" dirty="0"/>
              <a:t> </a:t>
            </a:r>
            <a:r>
              <a:rPr kumimoji="1" lang="en-US" altLang="ja-JP" b="0" dirty="0" err="1"/>
              <a:t>vào</a:t>
            </a:r>
            <a:r>
              <a:rPr kumimoji="1" lang="en-US" altLang="ja-JP" b="0" dirty="0"/>
              <a:t> </a:t>
            </a:r>
            <a:r>
              <a:rPr kumimoji="1" lang="en-US" altLang="ja-JP" b="0" dirty="0" err="1"/>
              <a:t>những</a:t>
            </a:r>
            <a:r>
              <a:rPr kumimoji="1" lang="en-US" altLang="ja-JP" b="0" dirty="0"/>
              <a:t> </a:t>
            </a:r>
            <a:r>
              <a:rPr kumimoji="1" lang="en-US" altLang="ja-JP" b="0" dirty="0" err="1"/>
              <a:t>trường</a:t>
            </a:r>
            <a:r>
              <a:rPr kumimoji="1" lang="en-US" altLang="ja-JP" b="0" dirty="0"/>
              <a:t> </a:t>
            </a:r>
          </a:p>
          <a:p>
            <a:r>
              <a:rPr kumimoji="1" lang="ja-JP" altLang="en-US" b="0" dirty="0"/>
              <a:t>明治大学、青山大学</a:t>
            </a:r>
            <a:r>
              <a:rPr kumimoji="1" lang="en-US" altLang="ja-JP" b="0" dirty="0"/>
              <a:t>..</a:t>
            </a:r>
          </a:p>
          <a:p>
            <a:pPr marL="285750" indent="-285750">
              <a:buFont typeface="Arial" panose="020B0604020202020204" pitchFamily="34" charset="0"/>
              <a:buChar char="•"/>
            </a:pPr>
            <a:endParaRPr kumimoji="1" lang="en-US" altLang="ja-JP" b="0" dirty="0"/>
          </a:p>
          <a:p>
            <a:r>
              <a:rPr kumimoji="1" lang="en-US" altLang="ja-JP" b="0" dirty="0" err="1"/>
              <a:t>Những</a:t>
            </a:r>
            <a:r>
              <a:rPr kumimoji="1" lang="en-US" altLang="ja-JP" b="0" dirty="0"/>
              <a:t> </a:t>
            </a:r>
            <a:r>
              <a:rPr kumimoji="1" lang="en-US" altLang="ja-JP" b="0" dirty="0" err="1"/>
              <a:t>mảng</a:t>
            </a:r>
            <a:r>
              <a:rPr kumimoji="1" lang="en-US" altLang="ja-JP" b="0" dirty="0"/>
              <a:t> </a:t>
            </a:r>
            <a:r>
              <a:rPr kumimoji="1" lang="en-US" altLang="ja-JP" b="0" dirty="0" err="1"/>
              <a:t>đạt</a:t>
            </a:r>
            <a:r>
              <a:rPr kumimoji="1" lang="en-US" altLang="ja-JP" b="0" dirty="0"/>
              <a:t> </a:t>
            </a:r>
            <a:r>
              <a:rPr kumimoji="1" lang="en-US" altLang="ja-JP" b="0" dirty="0" err="1"/>
              <a:t>điểm</a:t>
            </a:r>
            <a:r>
              <a:rPr kumimoji="1" lang="en-US" altLang="ja-JP" b="0" dirty="0"/>
              <a:t> </a:t>
            </a:r>
            <a:r>
              <a:rPr kumimoji="1" lang="en-US" altLang="ja-JP" b="0" dirty="0" err="1"/>
              <a:t>cao</a:t>
            </a:r>
            <a:r>
              <a:rPr kumimoji="1" lang="en-US" altLang="ja-JP" b="0" dirty="0"/>
              <a:t> </a:t>
            </a:r>
          </a:p>
          <a:p>
            <a:pPr marL="285750" indent="-285750">
              <a:buFont typeface="Arial" panose="020B0604020202020204" pitchFamily="34" charset="0"/>
              <a:buChar char="•"/>
            </a:pPr>
            <a:r>
              <a:rPr kumimoji="1" lang="en-US" altLang="ja-JP" b="0" dirty="0" err="1"/>
              <a:t>Lịch</a:t>
            </a:r>
            <a:r>
              <a:rPr kumimoji="1" lang="en-US" altLang="ja-JP" b="0" dirty="0"/>
              <a:t> </a:t>
            </a:r>
            <a:r>
              <a:rPr kumimoji="1" lang="en-US" altLang="ja-JP" b="0" dirty="0" err="1"/>
              <a:t>sử</a:t>
            </a:r>
            <a:r>
              <a:rPr kumimoji="1" lang="en-US" altLang="ja-JP" b="0" dirty="0"/>
              <a:t>, </a:t>
            </a:r>
            <a:r>
              <a:rPr kumimoji="1" lang="en-US" altLang="ja-JP" b="0" dirty="0" err="1"/>
              <a:t>toán</a:t>
            </a:r>
            <a:endParaRPr kumimoji="1" lang="en-US" altLang="ja-JP" b="0" dirty="0"/>
          </a:p>
          <a:p>
            <a:endParaRPr kumimoji="1" lang="en-US" altLang="ja-JP" b="0" dirty="0"/>
          </a:p>
          <a:p>
            <a:r>
              <a:rPr kumimoji="1" lang="en-US" altLang="ja-JP" b="0" dirty="0" err="1"/>
              <a:t>Những</a:t>
            </a:r>
            <a:r>
              <a:rPr kumimoji="1" lang="en-US" altLang="ja-JP" b="0" dirty="0"/>
              <a:t> </a:t>
            </a:r>
            <a:r>
              <a:rPr kumimoji="1" lang="en-US" altLang="ja-JP" b="0" dirty="0" err="1"/>
              <a:t>mảng</a:t>
            </a:r>
            <a:r>
              <a:rPr kumimoji="1" lang="en-US" altLang="ja-JP" b="0" dirty="0"/>
              <a:t> </a:t>
            </a:r>
            <a:r>
              <a:rPr kumimoji="1" lang="en-US" altLang="ja-JP" b="0" dirty="0" err="1"/>
              <a:t>đạt</a:t>
            </a:r>
            <a:r>
              <a:rPr kumimoji="1" lang="en-US" altLang="ja-JP" b="0" dirty="0"/>
              <a:t> </a:t>
            </a:r>
            <a:r>
              <a:rPr kumimoji="1" lang="en-US" altLang="ja-JP" b="0" dirty="0" err="1"/>
              <a:t>điểm</a:t>
            </a:r>
            <a:r>
              <a:rPr kumimoji="1" lang="en-US" altLang="ja-JP" b="0" dirty="0"/>
              <a:t> </a:t>
            </a:r>
            <a:r>
              <a:rPr kumimoji="1" lang="en-US" altLang="ja-JP" b="0" dirty="0" err="1"/>
              <a:t>thấp</a:t>
            </a:r>
            <a:endParaRPr kumimoji="1" lang="en-US" altLang="ja-JP" b="0" dirty="0"/>
          </a:p>
          <a:p>
            <a:pPr marL="285750" indent="-285750">
              <a:buFont typeface="Arial" panose="020B0604020202020204" pitchFamily="34" charset="0"/>
              <a:buChar char="•"/>
            </a:pPr>
            <a:r>
              <a:rPr kumimoji="1" lang="en-US" altLang="ja-JP" b="0" dirty="0" err="1"/>
              <a:t>Tiếng</a:t>
            </a:r>
            <a:r>
              <a:rPr kumimoji="1" lang="en-US" altLang="ja-JP" b="0" dirty="0"/>
              <a:t> </a:t>
            </a:r>
            <a:r>
              <a:rPr kumimoji="1" lang="en-US" altLang="ja-JP" b="0" dirty="0" err="1"/>
              <a:t>ảnh</a:t>
            </a:r>
            <a:r>
              <a:rPr kumimoji="1" lang="en-US" altLang="ja-JP" b="0" dirty="0"/>
              <a:t>, </a:t>
            </a:r>
            <a:r>
              <a:rPr kumimoji="1" lang="en-US" altLang="ja-JP" b="0" dirty="0" err="1"/>
              <a:t>quốc</a:t>
            </a:r>
            <a:r>
              <a:rPr kumimoji="1" lang="en-US" altLang="ja-JP" b="0" dirty="0"/>
              <a:t> </a:t>
            </a:r>
            <a:r>
              <a:rPr kumimoji="1" lang="en-US" altLang="ja-JP" b="0" dirty="0" err="1"/>
              <a:t>ngữ</a:t>
            </a:r>
            <a:endParaRPr kumimoji="1" lang="en-US" altLang="ja-JP" b="0" dirty="0"/>
          </a:p>
          <a:p>
            <a:endParaRPr kumimoji="1" lang="ja-JP" altLang="en-US" b="0" dirty="0"/>
          </a:p>
        </p:txBody>
      </p:sp>
      <p:sp>
        <p:nvSpPr>
          <p:cNvPr id="2" name="正方形/長方形 1">
            <a:extLst>
              <a:ext uri="{FF2B5EF4-FFF2-40B4-BE49-F238E27FC236}">
                <a16:creationId xmlns:a16="http://schemas.microsoft.com/office/drawing/2014/main" id="{18978F2F-4FEB-46BA-B9AB-752C65F4F706}"/>
              </a:ext>
            </a:extLst>
          </p:cNvPr>
          <p:cNvSpPr/>
          <p:nvPr/>
        </p:nvSpPr>
        <p:spPr bwMode="auto">
          <a:xfrm>
            <a:off x="606264" y="4495800"/>
            <a:ext cx="8004336" cy="1676400"/>
          </a:xfrm>
          <a:prstGeom prst="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defTabSz="228600" rtl="0" eaLnBrk="1" fontAlgn="base" latinLnBrk="0" hangingPunct="1">
              <a:lnSpc>
                <a:spcPct val="100000"/>
              </a:lnSpc>
              <a:spcBef>
                <a:spcPct val="20000"/>
              </a:spcBef>
              <a:spcAft>
                <a:spcPct val="0"/>
              </a:spcAft>
              <a:buClr>
                <a:srgbClr val="FF0000"/>
              </a:buClr>
              <a:buSzTx/>
              <a:buFont typeface="Arial" panose="020B0604020202020204" pitchFamily="34" charset="0"/>
              <a:buAutoNum type="arabicPeriod"/>
              <a:tabLst/>
            </a:pPr>
            <a:r>
              <a:rPr kumimoji="0" lang="en-US" altLang="ja-JP" sz="1800" b="0" i="0" u="none" strike="noStrike" cap="none" normalizeH="0" baseline="0" dirty="0" err="1">
                <a:ln>
                  <a:noFill/>
                </a:ln>
                <a:solidFill>
                  <a:schemeClr val="tx1"/>
                </a:solidFill>
                <a:effectLst/>
                <a:latin typeface="Arial" panose="020B0604020202020204" pitchFamily="34" charset="0"/>
              </a:rPr>
              <a:t>Những</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nghề</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s</a:t>
            </a:r>
            <a:r>
              <a:rPr lang="en-US" altLang="ja-JP" b="0" dirty="0" err="1"/>
              <a:t>ẽ</a:t>
            </a:r>
            <a:r>
              <a:rPr lang="en-US" altLang="ja-JP" b="0" dirty="0"/>
              <a:t> </a:t>
            </a:r>
            <a:r>
              <a:rPr lang="en-US" altLang="ja-JP" b="0" dirty="0" err="1"/>
              <a:t>mất</a:t>
            </a:r>
            <a:r>
              <a:rPr lang="en-US" altLang="ja-JP" b="0" dirty="0"/>
              <a:t> </a:t>
            </a:r>
            <a:r>
              <a:rPr lang="en-US" altLang="ja-JP" b="0" dirty="0" err="1"/>
              <a:t>trong</a:t>
            </a:r>
            <a:r>
              <a:rPr lang="en-US" altLang="ja-JP" b="0" dirty="0"/>
              <a:t> </a:t>
            </a:r>
            <a:r>
              <a:rPr lang="en-US" altLang="ja-JP" b="0" dirty="0" err="1"/>
              <a:t>tương</a:t>
            </a:r>
            <a:r>
              <a:rPr lang="en-US" altLang="ja-JP" b="0" dirty="0"/>
              <a:t> </a:t>
            </a:r>
            <a:r>
              <a:rPr lang="en-US" altLang="ja-JP" b="0" dirty="0" err="1"/>
              <a:t>lai</a:t>
            </a:r>
            <a:endParaRPr lang="en-US" altLang="ja-JP" b="0" dirty="0"/>
          </a:p>
          <a:p>
            <a:pPr marL="800100" lvl="1" indent="-342900" defTabSz="228600" eaLnBrk="1" hangingPunct="1">
              <a:spcBef>
                <a:spcPct val="20000"/>
              </a:spcBef>
              <a:buClr>
                <a:srgbClr val="FF0000"/>
              </a:buClr>
              <a:buFont typeface="Arial" panose="020B0604020202020204" pitchFamily="34" charset="0"/>
              <a:buAutoNum type="arabicPeriod"/>
            </a:pPr>
            <a:r>
              <a:rPr lang="en-US" altLang="ja-JP" b="0" dirty="0" err="1"/>
              <a:t>Những</a:t>
            </a:r>
            <a:r>
              <a:rPr lang="en-US" altLang="ja-JP" b="0" dirty="0"/>
              <a:t> </a:t>
            </a:r>
            <a:r>
              <a:rPr lang="en-US" altLang="ja-JP" b="0" dirty="0" err="1"/>
              <a:t>việc</a:t>
            </a:r>
            <a:r>
              <a:rPr lang="en-US" altLang="ja-JP" b="0" dirty="0"/>
              <a:t> </a:t>
            </a:r>
            <a:r>
              <a:rPr lang="en-US" altLang="ja-JP" b="0" dirty="0" err="1"/>
              <a:t>có</a:t>
            </a:r>
            <a:r>
              <a:rPr lang="en-US" altLang="ja-JP" b="0" dirty="0"/>
              <a:t> manual. </a:t>
            </a:r>
            <a:r>
              <a:rPr lang="en-US" altLang="ja-JP" b="0" dirty="0" err="1"/>
              <a:t>Ví</a:t>
            </a:r>
            <a:r>
              <a:rPr lang="en-US" altLang="ja-JP" b="0" dirty="0"/>
              <a:t> </a:t>
            </a:r>
            <a:r>
              <a:rPr lang="en-US" altLang="ja-JP" b="0" dirty="0" err="1"/>
              <a:t>dụ</a:t>
            </a:r>
            <a:r>
              <a:rPr lang="en-US" altLang="ja-JP" b="0" dirty="0"/>
              <a:t> </a:t>
            </a:r>
            <a:r>
              <a:rPr lang="en-US" altLang="ja-JP" b="0" dirty="0" err="1"/>
              <a:t>kế</a:t>
            </a:r>
            <a:r>
              <a:rPr lang="en-US" altLang="ja-JP" b="0" dirty="0"/>
              <a:t> </a:t>
            </a:r>
            <a:r>
              <a:rPr lang="en-US" altLang="ja-JP" b="0" dirty="0" err="1"/>
              <a:t>toán</a:t>
            </a:r>
            <a:r>
              <a:rPr lang="en-US" altLang="ja-JP" b="0" dirty="0"/>
              <a:t>, </a:t>
            </a:r>
            <a:r>
              <a:rPr lang="en-US" altLang="ja-JP" b="0" dirty="0" err="1"/>
              <a:t>luật</a:t>
            </a:r>
            <a:r>
              <a:rPr lang="en-US" altLang="ja-JP" b="0" dirty="0"/>
              <a:t> </a:t>
            </a:r>
            <a:r>
              <a:rPr lang="en-US" altLang="ja-JP" b="0" dirty="0" err="1"/>
              <a:t>sư</a:t>
            </a:r>
            <a:r>
              <a:rPr lang="en-US" altLang="ja-JP" b="0" dirty="0"/>
              <a:t>…</a:t>
            </a:r>
          </a:p>
          <a:p>
            <a:pPr marL="342900" marR="0" indent="-342900" defTabSz="228600" rtl="0" eaLnBrk="1" fontAlgn="base" latinLnBrk="0" hangingPunct="1">
              <a:lnSpc>
                <a:spcPct val="100000"/>
              </a:lnSpc>
              <a:spcBef>
                <a:spcPct val="20000"/>
              </a:spcBef>
              <a:spcAft>
                <a:spcPct val="0"/>
              </a:spcAft>
              <a:buClr>
                <a:srgbClr val="FF0000"/>
              </a:buClr>
              <a:buSzTx/>
              <a:buFont typeface="Arial" panose="020B0604020202020204" pitchFamily="34" charset="0"/>
              <a:buAutoNum type="arabicPeriod"/>
              <a:tabLst/>
            </a:pPr>
            <a:r>
              <a:rPr kumimoji="0" lang="en-US" altLang="ja-JP" sz="1800" b="0" i="0" u="none" strike="noStrike" cap="none" normalizeH="0" baseline="0" dirty="0" err="1">
                <a:ln>
                  <a:noFill/>
                </a:ln>
                <a:solidFill>
                  <a:schemeClr val="tx1"/>
                </a:solidFill>
                <a:effectLst/>
                <a:latin typeface="Arial" panose="020B0604020202020204" pitchFamily="34" charset="0"/>
              </a:rPr>
              <a:t>Những</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nghề</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còn</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tồn</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tại</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và</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phát</a:t>
            </a:r>
            <a:r>
              <a:rPr kumimoji="0" lang="en-US" altLang="ja-JP" sz="1800" b="0" i="0" u="none" strike="noStrike" cap="none" normalizeH="0" baseline="0" dirty="0">
                <a:ln>
                  <a:noFill/>
                </a:ln>
                <a:solidFill>
                  <a:schemeClr val="tx1"/>
                </a:solidFill>
                <a:effectLst/>
                <a:latin typeface="Arial" panose="020B0604020202020204" pitchFamily="34" charset="0"/>
              </a:rPr>
              <a:t> </a:t>
            </a:r>
            <a:r>
              <a:rPr kumimoji="0" lang="en-US" altLang="ja-JP" sz="1800" b="0" i="0" u="none" strike="noStrike" cap="none" normalizeH="0" baseline="0" dirty="0" err="1">
                <a:ln>
                  <a:noFill/>
                </a:ln>
                <a:solidFill>
                  <a:schemeClr val="tx1"/>
                </a:solidFill>
                <a:effectLst/>
                <a:latin typeface="Arial" panose="020B0604020202020204" pitchFamily="34" charset="0"/>
              </a:rPr>
              <a:t>triển</a:t>
            </a:r>
            <a:endParaRPr kumimoji="0" lang="en-US" altLang="ja-JP" sz="1800"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r>
              <a:rPr kumimoji="0" lang="en-US" altLang="ja-JP" b="0" i="0" u="none" strike="noStrike" cap="none" normalizeH="0" baseline="0" dirty="0" err="1">
                <a:ln>
                  <a:noFill/>
                </a:ln>
                <a:solidFill>
                  <a:schemeClr val="tx1"/>
                </a:solidFill>
                <a:effectLst/>
                <a:latin typeface="Arial" panose="020B0604020202020204" pitchFamily="34" charset="0"/>
              </a:rPr>
              <a:t>Những</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việc</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liên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quan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đến</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giao</a:t>
            </a:r>
            <a:r>
              <a:rPr kumimoji="0" lang="en-US" altLang="ja-JP" b="0" i="0" u="none" strike="noStrike" cap="none" normalizeH="0" baseline="0" dirty="0">
                <a:ln>
                  <a:noFill/>
                </a:ln>
                <a:solidFill>
                  <a:schemeClr val="tx1"/>
                </a:solidFill>
                <a:effectLst/>
                <a:latin typeface="Arial" panose="020B0604020202020204" pitchFamily="34" charset="0"/>
              </a:rPr>
              <a:t> </a:t>
            </a:r>
            <a:r>
              <a:rPr kumimoji="0" lang="en-US" altLang="ja-JP" b="0" i="0" u="none" strike="noStrike" cap="none" normalizeH="0" baseline="0" dirty="0" err="1">
                <a:ln>
                  <a:noFill/>
                </a:ln>
                <a:solidFill>
                  <a:schemeClr val="tx1"/>
                </a:solidFill>
                <a:effectLst/>
                <a:latin typeface="Arial" panose="020B0604020202020204" pitchFamily="34" charset="0"/>
              </a:rPr>
              <a:t>tiếp</a:t>
            </a:r>
            <a:endParaRPr kumimoji="0" lang="en-US" altLang="ja-JP"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r>
              <a:rPr lang="en-US" altLang="ja-JP" b="0" dirty="0" err="1"/>
              <a:t>Những</a:t>
            </a:r>
            <a:r>
              <a:rPr lang="en-US" altLang="ja-JP" b="0" dirty="0"/>
              <a:t> </a:t>
            </a:r>
            <a:r>
              <a:rPr lang="en-US" altLang="ja-JP" b="0" dirty="0" err="1"/>
              <a:t>việc</a:t>
            </a:r>
            <a:r>
              <a:rPr lang="en-US" altLang="ja-JP" b="0" dirty="0"/>
              <a:t> </a:t>
            </a:r>
            <a:r>
              <a:rPr lang="en-US" altLang="ja-JP" b="0" dirty="0" err="1"/>
              <a:t>liên</a:t>
            </a:r>
            <a:r>
              <a:rPr lang="en-US" altLang="ja-JP" b="0" dirty="0"/>
              <a:t> </a:t>
            </a:r>
            <a:r>
              <a:rPr lang="en-US" altLang="ja-JP" b="0" dirty="0" err="1"/>
              <a:t>quan</a:t>
            </a:r>
            <a:r>
              <a:rPr lang="en-US" altLang="ja-JP" b="0" dirty="0"/>
              <a:t> </a:t>
            </a:r>
            <a:r>
              <a:rPr lang="en-US" altLang="ja-JP" b="0" dirty="0" err="1"/>
              <a:t>đến</a:t>
            </a:r>
            <a:r>
              <a:rPr lang="en-US" altLang="ja-JP" b="0" dirty="0"/>
              <a:t> </a:t>
            </a:r>
            <a:r>
              <a:rPr lang="en-US" altLang="ja-JP" b="0" dirty="0" err="1"/>
              <a:t>kỹ</a:t>
            </a:r>
            <a:r>
              <a:rPr lang="en-US" altLang="ja-JP" b="0" dirty="0"/>
              <a:t> </a:t>
            </a:r>
            <a:r>
              <a:rPr lang="en-US" altLang="ja-JP" b="0" dirty="0" err="1"/>
              <a:t>năng</a:t>
            </a:r>
            <a:r>
              <a:rPr lang="en-US" altLang="ja-JP" b="0" dirty="0"/>
              <a:t> </a:t>
            </a:r>
            <a:r>
              <a:rPr lang="en-US" altLang="ja-JP" b="0" dirty="0" err="1"/>
              <a:t>đọc</a:t>
            </a:r>
            <a:r>
              <a:rPr lang="en-US" altLang="ja-JP" b="0" dirty="0"/>
              <a:t> </a:t>
            </a:r>
            <a:r>
              <a:rPr lang="en-US" altLang="ja-JP" b="0" dirty="0" err="1"/>
              <a:t>hiểu</a:t>
            </a:r>
            <a:endParaRPr kumimoji="0" lang="en-US" altLang="ja-JP" b="0" i="0" u="none" strike="noStrike" cap="none" normalizeH="0" baseline="0" dirty="0">
              <a:ln>
                <a:noFill/>
              </a:ln>
              <a:solidFill>
                <a:schemeClr val="tx1"/>
              </a:solidFill>
              <a:effectLst/>
              <a:latin typeface="Arial" panose="020B0604020202020204" pitchFamily="34" charset="0"/>
            </a:endParaRPr>
          </a:p>
          <a:p>
            <a:pPr marL="800100" lvl="1" indent="-342900" defTabSz="228600" eaLnBrk="1" hangingPunct="1">
              <a:spcBef>
                <a:spcPct val="20000"/>
              </a:spcBef>
              <a:buClr>
                <a:srgbClr val="FF0000"/>
              </a:buClr>
              <a:buFont typeface="Arial" panose="020B0604020202020204" pitchFamily="34" charset="0"/>
              <a:buAutoNum type="arabicPeriod"/>
            </a:pPr>
            <a:endParaRPr kumimoji="0" lang="ja-JP" altLang="en-US"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5790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b="0" dirty="0" err="1"/>
              <a:t>Giải</a:t>
            </a:r>
            <a:r>
              <a:rPr lang="en-US" altLang="ja-JP" sz="2100" b="0" dirty="0"/>
              <a:t> </a:t>
            </a:r>
            <a:r>
              <a:rPr lang="en-US" altLang="ja-JP" sz="2100" b="0" dirty="0" err="1"/>
              <a:t>trí</a:t>
            </a:r>
            <a:r>
              <a:rPr lang="ja-JP" altLang="en-US" sz="2100" b="0" dirty="0"/>
              <a:t>①</a:t>
            </a:r>
            <a:r>
              <a:rPr lang="en-US"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テキスト ボックス 1">
            <a:extLst>
              <a:ext uri="{FF2B5EF4-FFF2-40B4-BE49-F238E27FC236}">
                <a16:creationId xmlns:a16="http://schemas.microsoft.com/office/drawing/2014/main" id="{4375EAB8-B655-4D02-B23B-407DB09A5C4E}"/>
              </a:ext>
            </a:extLst>
          </p:cNvPr>
          <p:cNvSpPr txBox="1"/>
          <p:nvPr/>
        </p:nvSpPr>
        <p:spPr>
          <a:xfrm>
            <a:off x="457200" y="1028700"/>
            <a:ext cx="3735318" cy="1200329"/>
          </a:xfrm>
          <a:prstGeom prst="rect">
            <a:avLst/>
          </a:prstGeom>
          <a:noFill/>
        </p:spPr>
        <p:txBody>
          <a:bodyPr wrap="none" rtlCol="0">
            <a:spAutoFit/>
          </a:bodyPr>
          <a:lstStyle/>
          <a:p>
            <a:r>
              <a:rPr kumimoji="1" lang="en-US" altLang="ja-JP" dirty="0"/>
              <a:t>Siri:</a:t>
            </a:r>
          </a:p>
          <a:p>
            <a:r>
              <a:rPr kumimoji="1" lang="en-US" altLang="ja-JP" dirty="0"/>
              <a:t> </a:t>
            </a:r>
            <a:r>
              <a:rPr kumimoji="1" lang="ja-JP" altLang="en-US" dirty="0"/>
              <a:t>この近くのイタリア料理の店</a:t>
            </a:r>
            <a:endParaRPr kumimoji="1" lang="en-US" altLang="ja-JP" dirty="0"/>
          </a:p>
          <a:p>
            <a:r>
              <a:rPr kumimoji="1" lang="ja-JP" altLang="en-US" dirty="0"/>
              <a:t>  </a:t>
            </a:r>
            <a:endParaRPr kumimoji="1" lang="en-US" altLang="ja-JP" dirty="0"/>
          </a:p>
          <a:p>
            <a:r>
              <a:rPr kumimoji="1" lang="en-US" altLang="ja-JP" dirty="0"/>
              <a:t> </a:t>
            </a:r>
            <a:r>
              <a:rPr kumimoji="1" lang="ja-JP" altLang="en-US" dirty="0"/>
              <a:t>この近くのイタリア料理</a:t>
            </a:r>
            <a:r>
              <a:rPr kumimoji="1" lang="ja-JP" altLang="en-US" dirty="0">
                <a:solidFill>
                  <a:srgbClr val="FF0000"/>
                </a:solidFill>
              </a:rPr>
              <a:t>以外</a:t>
            </a:r>
            <a:r>
              <a:rPr kumimoji="1" lang="ja-JP" altLang="en-US" dirty="0"/>
              <a:t>の店</a:t>
            </a:r>
            <a:endParaRPr kumimoji="1" lang="en-US" altLang="ja-JP" dirty="0"/>
          </a:p>
        </p:txBody>
      </p:sp>
    </p:spTree>
    <p:extLst>
      <p:ext uri="{BB962C8B-B14F-4D97-AF65-F5344CB8AC3E}">
        <p14:creationId xmlns:p14="http://schemas.microsoft.com/office/powerpoint/2010/main" val="899209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457200" y="152400"/>
            <a:ext cx="7918450" cy="876300"/>
          </a:xfrm>
        </p:spPr>
        <p:txBody>
          <a:bodyPr/>
          <a:lstStyle/>
          <a:p>
            <a:r>
              <a:rPr lang="vi-VN" altLang="ja-JP" sz="2100" b="0" dirty="0"/>
              <a:t> </a:t>
            </a:r>
            <a:r>
              <a:rPr lang="en-US" altLang="ja-JP" sz="2100" b="0" dirty="0" err="1"/>
              <a:t>Giải</a:t>
            </a:r>
            <a:r>
              <a:rPr lang="en-US" altLang="ja-JP" sz="2100" b="0" dirty="0"/>
              <a:t> </a:t>
            </a:r>
            <a:r>
              <a:rPr lang="en-US" altLang="ja-JP" sz="2100" b="0" dirty="0" err="1"/>
              <a:t>trí</a:t>
            </a:r>
            <a:r>
              <a:rPr lang="ja-JP" altLang="en-US" sz="2100" b="0" dirty="0"/>
              <a:t>②</a:t>
            </a:r>
            <a:r>
              <a:rPr lang="en-US" altLang="ja-JP" sz="2100" b="0" dirty="0"/>
              <a:t>: </a:t>
            </a:r>
            <a:r>
              <a:rPr lang="en-US" altLang="ja-JP" sz="2100" dirty="0" err="1"/>
              <a:t>Trí</a:t>
            </a:r>
            <a:r>
              <a:rPr lang="en-US" altLang="ja-JP" sz="2100" dirty="0"/>
              <a:t> </a:t>
            </a:r>
            <a:r>
              <a:rPr lang="en-US" altLang="ja-JP" sz="2100" dirty="0" err="1"/>
              <a:t>tuệ</a:t>
            </a:r>
            <a:r>
              <a:rPr lang="en-US" altLang="ja-JP" sz="2100" dirty="0"/>
              <a:t> </a:t>
            </a:r>
            <a:r>
              <a:rPr lang="en-US" altLang="ja-JP" sz="2100" dirty="0" err="1"/>
              <a:t>nhân</a:t>
            </a:r>
            <a:r>
              <a:rPr lang="en-US" altLang="ja-JP" sz="2100" dirty="0"/>
              <a:t> </a:t>
            </a:r>
            <a:r>
              <a:rPr lang="en-US" altLang="ja-JP" sz="2100" dirty="0" err="1"/>
              <a:t>tạo</a:t>
            </a:r>
            <a:r>
              <a:rPr lang="en-US" altLang="ja-JP" sz="2100" dirty="0"/>
              <a:t> </a:t>
            </a:r>
            <a:r>
              <a:rPr lang="en-US" altLang="ja-JP" sz="2100" dirty="0" err="1"/>
              <a:t>không</a:t>
            </a:r>
            <a:r>
              <a:rPr lang="en-US" altLang="ja-JP" sz="2100" dirty="0"/>
              <a:t> </a:t>
            </a:r>
            <a:r>
              <a:rPr lang="en-US" altLang="ja-JP" sz="2100" dirty="0" err="1"/>
              <a:t>làm</a:t>
            </a:r>
            <a:r>
              <a:rPr lang="en-US" altLang="ja-JP" sz="2100" dirty="0"/>
              <a:t> </a:t>
            </a:r>
            <a:r>
              <a:rPr lang="en-US" altLang="ja-JP" sz="2100" dirty="0" err="1"/>
              <a:t>được</a:t>
            </a:r>
            <a:r>
              <a:rPr lang="en-US" altLang="ja-JP" sz="2100" dirty="0"/>
              <a:t> </a:t>
            </a:r>
            <a:r>
              <a:rPr lang="en-US" altLang="ja-JP" sz="2100" dirty="0" err="1"/>
              <a:t>những</a:t>
            </a:r>
            <a:r>
              <a:rPr lang="en-US" altLang="ja-JP" sz="2100" dirty="0"/>
              <a:t> </a:t>
            </a:r>
            <a:r>
              <a:rPr lang="en-US" altLang="ja-JP" sz="2100" dirty="0" err="1"/>
              <a:t>gì</a:t>
            </a:r>
            <a:r>
              <a:rPr lang="en-US" altLang="ja-JP" sz="2100" dirty="0"/>
              <a:t>?</a:t>
            </a:r>
            <a:endParaRPr kumimoji="1" lang="ja-JP" altLang="en-US" dirty="0"/>
          </a:p>
        </p:txBody>
      </p:sp>
      <p:sp>
        <p:nvSpPr>
          <p:cNvPr id="2" name="テキスト ボックス 1">
            <a:extLst>
              <a:ext uri="{FF2B5EF4-FFF2-40B4-BE49-F238E27FC236}">
                <a16:creationId xmlns:a16="http://schemas.microsoft.com/office/drawing/2014/main" id="{4375EAB8-B655-4D02-B23B-407DB09A5C4E}"/>
              </a:ext>
            </a:extLst>
          </p:cNvPr>
          <p:cNvSpPr txBox="1"/>
          <p:nvPr/>
        </p:nvSpPr>
        <p:spPr>
          <a:xfrm>
            <a:off x="457200" y="1028700"/>
            <a:ext cx="6195927" cy="1200329"/>
          </a:xfrm>
          <a:prstGeom prst="rect">
            <a:avLst/>
          </a:prstGeom>
          <a:noFill/>
        </p:spPr>
        <p:txBody>
          <a:bodyPr wrap="none" rtlCol="0">
            <a:spAutoFit/>
          </a:bodyPr>
          <a:lstStyle/>
          <a:p>
            <a:r>
              <a:rPr kumimoji="1" lang="en-US" altLang="ja-JP" b="0" dirty="0" err="1"/>
              <a:t>Chọn</a:t>
            </a:r>
            <a:r>
              <a:rPr kumimoji="1" lang="en-US" altLang="ja-JP" b="0" dirty="0"/>
              <a:t> </a:t>
            </a:r>
            <a:r>
              <a:rPr kumimoji="1" lang="en-US" altLang="ja-JP" b="0" dirty="0" err="1"/>
              <a:t>câu</a:t>
            </a:r>
            <a:r>
              <a:rPr kumimoji="1" lang="en-US" altLang="ja-JP" b="0" dirty="0"/>
              <a:t> </a:t>
            </a:r>
            <a:r>
              <a:rPr kumimoji="1" lang="en-US" altLang="ja-JP" b="0" dirty="0" err="1"/>
              <a:t>trả</a:t>
            </a:r>
            <a:r>
              <a:rPr kumimoji="1" lang="en-US" altLang="ja-JP" b="0" dirty="0"/>
              <a:t> </a:t>
            </a:r>
            <a:r>
              <a:rPr kumimoji="1" lang="en-US" altLang="ja-JP" b="0" dirty="0" err="1"/>
              <a:t>lời</a:t>
            </a:r>
            <a:r>
              <a:rPr kumimoji="1" lang="en-US" altLang="ja-JP" b="0" dirty="0"/>
              <a:t> </a:t>
            </a:r>
            <a:r>
              <a:rPr kumimoji="1" lang="en-US" altLang="ja-JP" b="0" dirty="0" err="1"/>
              <a:t>cho</a:t>
            </a:r>
            <a:r>
              <a:rPr kumimoji="1" lang="en-US" altLang="ja-JP" b="0" dirty="0"/>
              <a:t> </a:t>
            </a:r>
            <a:r>
              <a:rPr kumimoji="1" lang="en-US" altLang="ja-JP" b="0" dirty="0" err="1"/>
              <a:t>câu</a:t>
            </a:r>
            <a:r>
              <a:rPr kumimoji="1" lang="en-US" altLang="ja-JP" b="0" dirty="0"/>
              <a:t> </a:t>
            </a:r>
            <a:r>
              <a:rPr kumimoji="1" lang="en-US" altLang="ja-JP" b="0" dirty="0" err="1"/>
              <a:t>hỏi</a:t>
            </a:r>
            <a:r>
              <a:rPr kumimoji="1" lang="en-US" altLang="ja-JP" b="0" dirty="0"/>
              <a:t>: </a:t>
            </a:r>
            <a:r>
              <a:rPr kumimoji="1" lang="en-US" altLang="ja-JP" b="0" dirty="0" err="1"/>
              <a:t>tổng</a:t>
            </a:r>
            <a:r>
              <a:rPr kumimoji="1" lang="en-US" altLang="ja-JP" b="0" dirty="0"/>
              <a:t> </a:t>
            </a:r>
            <a:r>
              <a:rPr kumimoji="1" lang="en-US" altLang="ja-JP" b="0" dirty="0" err="1"/>
              <a:t>của</a:t>
            </a:r>
            <a:r>
              <a:rPr kumimoji="1" lang="en-US" altLang="ja-JP" b="0" dirty="0"/>
              <a:t> 1 </a:t>
            </a:r>
            <a:r>
              <a:rPr kumimoji="1" lang="en-US" altLang="ja-JP" b="0" dirty="0" err="1"/>
              <a:t>số</a:t>
            </a:r>
            <a:r>
              <a:rPr kumimoji="1" lang="en-US" altLang="ja-JP" b="0" dirty="0"/>
              <a:t> </a:t>
            </a:r>
            <a:r>
              <a:rPr kumimoji="1" lang="en-US" altLang="ja-JP" b="0" dirty="0" err="1"/>
              <a:t>lẻ</a:t>
            </a:r>
            <a:r>
              <a:rPr kumimoji="1" lang="en-US" altLang="ja-JP" b="0" dirty="0"/>
              <a:t> </a:t>
            </a:r>
            <a:r>
              <a:rPr kumimoji="1" lang="en-US" altLang="ja-JP" b="0" dirty="0" err="1"/>
              <a:t>và</a:t>
            </a:r>
            <a:r>
              <a:rPr kumimoji="1" lang="en-US" altLang="ja-JP" b="0" dirty="0"/>
              <a:t> 1 </a:t>
            </a:r>
            <a:r>
              <a:rPr kumimoji="1" lang="en-US" altLang="ja-JP" b="0" dirty="0" err="1"/>
              <a:t>số</a:t>
            </a:r>
            <a:r>
              <a:rPr kumimoji="1" lang="en-US" altLang="ja-JP" b="0" dirty="0"/>
              <a:t> </a:t>
            </a:r>
            <a:r>
              <a:rPr kumimoji="1" lang="en-US" altLang="ja-JP" b="0" dirty="0" err="1"/>
              <a:t>chẵn</a:t>
            </a:r>
            <a:endParaRPr kumimoji="1" lang="en-US" altLang="ja-JP" b="0" dirty="0"/>
          </a:p>
          <a:p>
            <a:pPr marL="342900" indent="-342900">
              <a:buFont typeface="+mj-lt"/>
              <a:buAutoNum type="arabicPeriod"/>
            </a:pPr>
            <a:r>
              <a:rPr kumimoji="1" lang="en-US" altLang="ja-JP" b="0" dirty="0" err="1"/>
              <a:t>Là</a:t>
            </a:r>
            <a:r>
              <a:rPr kumimoji="1" lang="en-US" altLang="ja-JP" b="0" dirty="0"/>
              <a:t> 1 </a:t>
            </a:r>
            <a:r>
              <a:rPr kumimoji="1" lang="en-US" altLang="ja-JP" b="0" dirty="0" err="1"/>
              <a:t>số</a:t>
            </a:r>
            <a:r>
              <a:rPr kumimoji="1" lang="en-US" altLang="ja-JP" b="0" dirty="0"/>
              <a:t> </a:t>
            </a:r>
            <a:r>
              <a:rPr kumimoji="1" lang="en-US" altLang="ja-JP" b="0" dirty="0" err="1"/>
              <a:t>lẻ</a:t>
            </a:r>
            <a:endParaRPr kumimoji="1" lang="en-US" altLang="ja-JP" b="0" dirty="0"/>
          </a:p>
          <a:p>
            <a:pPr marL="342900" indent="-342900">
              <a:buFont typeface="+mj-lt"/>
              <a:buAutoNum type="arabicPeriod"/>
            </a:pPr>
            <a:r>
              <a:rPr kumimoji="1" lang="en-US" altLang="ja-JP" b="0" dirty="0" err="1"/>
              <a:t>Là</a:t>
            </a:r>
            <a:r>
              <a:rPr kumimoji="1" lang="en-US" altLang="ja-JP" b="0" dirty="0"/>
              <a:t> 1 </a:t>
            </a:r>
            <a:r>
              <a:rPr kumimoji="1" lang="en-US" altLang="ja-JP" b="0" dirty="0" err="1"/>
              <a:t>số</a:t>
            </a:r>
            <a:r>
              <a:rPr kumimoji="1" lang="en-US" altLang="ja-JP" b="0" dirty="0"/>
              <a:t> </a:t>
            </a:r>
            <a:r>
              <a:rPr kumimoji="1" lang="en-US" altLang="ja-JP" b="0" dirty="0" err="1"/>
              <a:t>chẵn</a:t>
            </a:r>
            <a:endParaRPr kumimoji="1" lang="en-US" altLang="ja-JP" b="0" dirty="0"/>
          </a:p>
          <a:p>
            <a:pPr marL="342900" indent="-342900">
              <a:buFont typeface="+mj-lt"/>
              <a:buAutoNum type="arabicPeriod"/>
            </a:pPr>
            <a:r>
              <a:rPr kumimoji="1" lang="en-US" altLang="ja-JP" b="0" dirty="0" err="1"/>
              <a:t>Không</a:t>
            </a:r>
            <a:r>
              <a:rPr kumimoji="1" lang="en-US" altLang="ja-JP" b="0" dirty="0"/>
              <a:t> </a:t>
            </a:r>
            <a:r>
              <a:rPr kumimoji="1" lang="en-US" altLang="ja-JP" b="0" dirty="0" err="1"/>
              <a:t>biết</a:t>
            </a:r>
            <a:endParaRPr kumimoji="1" lang="en-US" altLang="ja-JP" b="0" dirty="0"/>
          </a:p>
        </p:txBody>
      </p:sp>
    </p:spTree>
    <p:extLst>
      <p:ext uri="{BB962C8B-B14F-4D97-AF65-F5344CB8AC3E}">
        <p14:creationId xmlns:p14="http://schemas.microsoft.com/office/powerpoint/2010/main" val="39490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734C315D-9DF8-4EDB-A6D0-D49D1BCDB541}"/>
              </a:ext>
            </a:extLst>
          </p:cNvPr>
          <p:cNvSpPr txBox="1"/>
          <p:nvPr/>
        </p:nvSpPr>
        <p:spPr>
          <a:xfrm>
            <a:off x="228599" y="228600"/>
            <a:ext cx="8302625" cy="523220"/>
          </a:xfrm>
          <a:prstGeom prst="rect">
            <a:avLst/>
          </a:prstGeom>
          <a:noFill/>
        </p:spPr>
        <p:txBody>
          <a:bodyPr wrap="square" rtlCol="0">
            <a:spAutoFit/>
          </a:bodyPr>
          <a:lstStyle/>
          <a:p>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r>
              <a:rPr kumimoji="1" lang="en-US" altLang="ja-JP" sz="2800" b="0" dirty="0"/>
              <a:t> </a:t>
            </a:r>
            <a:r>
              <a:rPr kumimoji="1" lang="en-US" altLang="ja-JP" sz="2800" b="0" dirty="0" err="1"/>
              <a:t>là</a:t>
            </a:r>
            <a:r>
              <a:rPr kumimoji="1" lang="en-US" altLang="ja-JP" sz="2800" b="0" dirty="0"/>
              <a:t> </a:t>
            </a:r>
            <a:r>
              <a:rPr kumimoji="1" lang="en-US" altLang="ja-JP" sz="2800" b="0" dirty="0" err="1"/>
              <a:t>gì</a:t>
            </a:r>
            <a:r>
              <a:rPr kumimoji="1" lang="en-US" altLang="ja-JP" sz="2800" b="0" dirty="0"/>
              <a:t>?</a:t>
            </a:r>
            <a:endParaRPr kumimoji="1" lang="ja-JP" altLang="en-US" sz="2800" b="0" dirty="0"/>
          </a:p>
        </p:txBody>
      </p:sp>
      <p:pic>
        <p:nvPicPr>
          <p:cNvPr id="1026" name="Picture 2" descr="ドラえもんと仲間たち｜ドラえもん｜テレビ朝日">
            <a:extLst>
              <a:ext uri="{FF2B5EF4-FFF2-40B4-BE49-F238E27FC236}">
                <a16:creationId xmlns:a16="http://schemas.microsoft.com/office/drawing/2014/main" id="{7EB6CF9E-9CBE-4906-BDD0-B6B2BD5E6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0"/>
            <a:ext cx="1395663"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635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C41B545-2676-D24A-9679-E7CBB2492632}"/>
              </a:ext>
            </a:extLst>
          </p:cNvPr>
          <p:cNvSpPr>
            <a:spLocks noGrp="1"/>
          </p:cNvSpPr>
          <p:nvPr>
            <p:ph idx="1"/>
          </p:nvPr>
        </p:nvSpPr>
        <p:spPr>
          <a:xfrm>
            <a:off x="2571750" y="1915569"/>
            <a:ext cx="4514850" cy="2690929"/>
          </a:xfrm>
        </p:spPr>
        <p:txBody>
          <a:bodyPr anchor="ctr"/>
          <a:lstStyle/>
          <a:p>
            <a:pPr marL="557213" indent="-557213">
              <a:lnSpc>
                <a:spcPct val="150000"/>
              </a:lnSpc>
              <a:buFont typeface="+mj-ea"/>
              <a:buAutoNum type="circleNumDbPlain"/>
            </a:pPr>
            <a:r>
              <a:rPr lang="vi-VN" altLang="ja-JP" sz="2700" dirty="0"/>
              <a:t>Học có giám sát</a:t>
            </a:r>
          </a:p>
          <a:p>
            <a:pPr marL="557213" indent="-557213">
              <a:lnSpc>
                <a:spcPct val="150000"/>
              </a:lnSpc>
              <a:buFont typeface="+mj-ea"/>
              <a:buAutoNum type="circleNumDbPlain"/>
            </a:pPr>
            <a:r>
              <a:rPr lang="vi-VN" altLang="ja-JP" sz="2700" dirty="0"/>
              <a:t>Học không có giám sát</a:t>
            </a:r>
          </a:p>
          <a:p>
            <a:pPr marL="557213" indent="-557213">
              <a:lnSpc>
                <a:spcPct val="150000"/>
              </a:lnSpc>
              <a:buFont typeface="+mj-ea"/>
              <a:buAutoNum type="circleNumDbPlain"/>
            </a:pPr>
            <a:r>
              <a:rPr lang="vi-VN" altLang="ja-JP" sz="2700" dirty="0"/>
              <a:t>Học bán giám sát</a:t>
            </a:r>
          </a:p>
          <a:p>
            <a:pPr marL="557213" indent="-557213">
              <a:lnSpc>
                <a:spcPct val="150000"/>
              </a:lnSpc>
              <a:buFont typeface="+mj-ea"/>
              <a:buAutoNum type="circleNumDbPlain"/>
            </a:pPr>
            <a:r>
              <a:rPr lang="vi-VN" altLang="ja-JP" sz="2700" dirty="0"/>
              <a:t>Học củng cố</a:t>
            </a:r>
            <a:endParaRPr lang="ja-JP" altLang="en-US" sz="2700"/>
          </a:p>
        </p:txBody>
      </p:sp>
    </p:spTree>
    <p:extLst>
      <p:ext uri="{BB962C8B-B14F-4D97-AF65-F5344CB8AC3E}">
        <p14:creationId xmlns:p14="http://schemas.microsoft.com/office/powerpoint/2010/main" val="271761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91911" y="2286000"/>
            <a:ext cx="7918449" cy="2287806"/>
          </a:xfrm>
        </p:spPr>
        <p:txBody>
          <a:bodyPr/>
          <a:lstStyle/>
          <a:p>
            <a:pPr marL="257175" indent="-257175">
              <a:buFontTx/>
              <a:buChar char="-"/>
            </a:pPr>
            <a:r>
              <a:rPr lang="vi-VN" altLang="ja-JP" sz="2100" dirty="0"/>
              <a:t>Kiểu học phổ biến nhất</a:t>
            </a:r>
          </a:p>
          <a:p>
            <a:endParaRPr kumimoji="1" lang="vi-VN" altLang="ja-JP" sz="2100" dirty="0"/>
          </a:p>
          <a:p>
            <a:pPr marL="257175" indent="-257175">
              <a:buFontTx/>
              <a:buChar char="-"/>
            </a:pPr>
            <a:r>
              <a:rPr kumimoji="1" lang="en" altLang="ja-JP" sz="2100" dirty="0" err="1"/>
              <a:t>D</a:t>
            </a:r>
            <a:r>
              <a:rPr lang="en" altLang="ja-JP" sz="2100" dirty="0" err="1"/>
              <a:t>ự</a:t>
            </a:r>
            <a:r>
              <a:rPr lang="en" altLang="ja-JP" sz="2100" dirty="0"/>
              <a:t> </a:t>
            </a:r>
            <a:r>
              <a:rPr lang="en" altLang="ja-JP" sz="2100" dirty="0" err="1"/>
              <a:t>đoán</a:t>
            </a:r>
            <a:r>
              <a:rPr lang="en" altLang="ja-JP" sz="2100" dirty="0"/>
              <a:t> </a:t>
            </a:r>
            <a:r>
              <a:rPr lang="en" altLang="ja-JP" sz="2100" dirty="0" err="1"/>
              <a:t>dựa</a:t>
            </a:r>
            <a:r>
              <a:rPr lang="en" altLang="ja-JP" sz="2100" dirty="0"/>
              <a:t> </a:t>
            </a:r>
            <a:r>
              <a:rPr lang="en" altLang="ja-JP" sz="2100" dirty="0" err="1"/>
              <a:t>trên</a:t>
            </a:r>
            <a:r>
              <a:rPr lang="en" altLang="ja-JP" sz="2100" dirty="0"/>
              <a:t> </a:t>
            </a:r>
            <a:r>
              <a:rPr lang="en" altLang="ja-JP" sz="2100" dirty="0" err="1"/>
              <a:t>kết</a:t>
            </a:r>
            <a:r>
              <a:rPr lang="en" altLang="ja-JP" sz="2100" dirty="0"/>
              <a:t> </a:t>
            </a:r>
            <a:r>
              <a:rPr lang="en" altLang="ja-JP" sz="2100" dirty="0" err="1"/>
              <a:t>quả</a:t>
            </a:r>
            <a:r>
              <a:rPr lang="en" altLang="ja-JP" sz="2100" dirty="0"/>
              <a:t> </a:t>
            </a:r>
            <a:r>
              <a:rPr lang="en" altLang="ja-JP" sz="2100" dirty="0" err="1"/>
              <a:t>từ</a:t>
            </a:r>
            <a:r>
              <a:rPr lang="en" altLang="ja-JP" sz="2100" dirty="0"/>
              <a:t> </a:t>
            </a:r>
            <a:r>
              <a:rPr lang="en" altLang="ja-JP" sz="2100" dirty="0" err="1"/>
              <a:t>dữ</a:t>
            </a:r>
            <a:r>
              <a:rPr lang="en" altLang="ja-JP" sz="2100" dirty="0"/>
              <a:t> </a:t>
            </a:r>
            <a:r>
              <a:rPr lang="en" altLang="ja-JP" sz="2100" dirty="0" err="1"/>
              <a:t>liệu</a:t>
            </a:r>
            <a:r>
              <a:rPr lang="en" altLang="ja-JP" sz="2100" dirty="0"/>
              <a:t> </a:t>
            </a:r>
            <a:r>
              <a:rPr lang="en" altLang="ja-JP" sz="2100" dirty="0" err="1"/>
              <a:t>cho</a:t>
            </a:r>
            <a:r>
              <a:rPr lang="en" altLang="ja-JP" sz="2100" dirty="0"/>
              <a:t> </a:t>
            </a:r>
            <a:r>
              <a:rPr lang="en" altLang="ja-JP" sz="2100" dirty="0" err="1"/>
              <a:t>sẵn</a:t>
            </a:r>
            <a:r>
              <a:rPr lang="en" altLang="ja-JP" sz="2100" dirty="0"/>
              <a:t> </a:t>
            </a:r>
          </a:p>
          <a:p>
            <a:endParaRPr kumimoji="1" lang="vi-VN" altLang="ja-JP" sz="2100" dirty="0"/>
          </a:p>
          <a:p>
            <a:pPr marL="257175" indent="-257175">
              <a:buFontTx/>
              <a:buChar char="-"/>
            </a:pPr>
            <a:r>
              <a:rPr kumimoji="1" lang="vi-VN" altLang="ja-JP" sz="2100" dirty="0"/>
              <a:t>Mục tiêu:</a:t>
            </a:r>
          </a:p>
          <a:p>
            <a:pPr marL="511969" lvl="1" indent="-257175">
              <a:buFontTx/>
              <a:buChar char="-"/>
            </a:pPr>
            <a:r>
              <a:rPr kumimoji="1" lang="vi-VN" altLang="ja-JP" sz="2100" b="1" dirty="0"/>
              <a:t>Sai lệch giữa kết quả đúng và kết quả dự đoán thấp nhất</a:t>
            </a:r>
            <a:endParaRPr kumimoji="1" lang="ja-JP" altLang="en-US" sz="1500" b="1"/>
          </a:p>
        </p:txBody>
      </p:sp>
    </p:spTree>
    <p:extLst>
      <p:ext uri="{BB962C8B-B14F-4D97-AF65-F5344CB8AC3E}">
        <p14:creationId xmlns:p14="http://schemas.microsoft.com/office/powerpoint/2010/main" val="144958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28800"/>
            <a:ext cx="7918450" cy="3931333"/>
          </a:xfrm>
        </p:spPr>
        <p:txBody>
          <a:bodyPr/>
          <a:lstStyle/>
          <a:p>
            <a:pPr marL="257175" indent="-257175">
              <a:buFontTx/>
              <a:buChar char="-"/>
            </a:pPr>
            <a:r>
              <a:rPr lang="vi-VN" altLang="ja-JP" sz="2100" dirty="0"/>
              <a:t>Dữ liệu thường có kiểu “cặp”: </a:t>
            </a:r>
          </a:p>
          <a:p>
            <a:pPr marL="511969" lvl="1" indent="-257175">
              <a:buFontTx/>
              <a:buChar char="-"/>
            </a:pPr>
            <a:r>
              <a:rPr lang="vi-VN" altLang="ja-JP" sz="1800" dirty="0"/>
              <a:t>[ dữ liệu ] : [ nhãn ] </a:t>
            </a:r>
            <a:br>
              <a:rPr lang="vi-VN" altLang="ja-JP" sz="1800" dirty="0"/>
            </a:br>
            <a:r>
              <a:rPr lang="vi-VN" altLang="ja-JP" sz="1800" dirty="0">
                <a:sym typeface="Wingdings" pitchFamily="2" charset="2"/>
              </a:rPr>
              <a:t> [ X ] : [ Y ]</a:t>
            </a:r>
          </a:p>
          <a:p>
            <a:pPr marL="511969" lvl="1" indent="-257175">
              <a:buFontTx/>
              <a:buChar char="-"/>
            </a:pPr>
            <a:endParaRPr lang="vi-VN" altLang="ja-JP" sz="1800" dirty="0">
              <a:sym typeface="Wingdings" pitchFamily="2" charset="2"/>
            </a:endParaRPr>
          </a:p>
          <a:p>
            <a:pPr marL="511969" lvl="1" indent="-257175">
              <a:buFontTx/>
              <a:buChar char="-"/>
            </a:pPr>
            <a:r>
              <a:rPr lang="vi-VN" altLang="ja-JP" sz="1800" dirty="0"/>
              <a:t>Dự đoán [ Y’ ] </a:t>
            </a:r>
          </a:p>
          <a:p>
            <a:pPr marL="939404" lvl="2" indent="-257175">
              <a:buFontTx/>
              <a:buChar char="-"/>
            </a:pPr>
            <a:r>
              <a:rPr lang="vi-VN" altLang="ja-JP" sz="1800" dirty="0"/>
              <a:t>Y’ – Y </a:t>
            </a:r>
            <a:r>
              <a:rPr lang="vi-VN" altLang="ja-JP" sz="1800" dirty="0">
                <a:sym typeface="Wingdings" pitchFamily="2" charset="2"/>
              </a:rPr>
              <a:t> nhỏ nhất</a:t>
            </a:r>
          </a:p>
          <a:p>
            <a:pPr marL="939404" lvl="2" indent="-257175">
              <a:buFontTx/>
              <a:buChar char="-"/>
            </a:pPr>
            <a:endParaRPr lang="vi-VN" altLang="ja-JP" sz="1800" dirty="0"/>
          </a:p>
          <a:p>
            <a:pPr marL="511969" lvl="1" indent="-257175">
              <a:buFontTx/>
              <a:buChar char="-"/>
            </a:pPr>
            <a:r>
              <a:rPr lang="vi-VN" altLang="ja-JP" sz="1800" dirty="0"/>
              <a:t>V.d. </a:t>
            </a:r>
          </a:p>
          <a:p>
            <a:pPr marL="939404" lvl="2" indent="-257175">
              <a:buFontTx/>
              <a:buChar char="-"/>
            </a:pPr>
            <a:r>
              <a:rPr lang="vi-VN" altLang="ja-JP" sz="1800" dirty="0"/>
              <a:t>Kích thước cánh hoa Diên Vĩ (Iris) </a:t>
            </a:r>
            <a:br>
              <a:rPr lang="vi-VN" altLang="ja-JP" sz="1800" dirty="0"/>
            </a:br>
            <a:r>
              <a:rPr lang="vi-VN" altLang="ja-JP" sz="1800" dirty="0">
                <a:sym typeface="Wingdings" pitchFamily="2" charset="2"/>
              </a:rPr>
              <a:t> loại hoa</a:t>
            </a:r>
            <a:r>
              <a:rPr lang="vi-VN" altLang="ja-JP" sz="1800" dirty="0"/>
              <a:t> </a:t>
            </a:r>
          </a:p>
          <a:p>
            <a:pPr marL="1198960" lvl="3" indent="-257175">
              <a:buFontTx/>
              <a:buChar char="-"/>
            </a:pPr>
            <a:endParaRPr lang="vi-VN" altLang="ja-JP" dirty="0"/>
          </a:p>
          <a:p>
            <a:pPr lvl="2" indent="0">
              <a:buNone/>
            </a:pPr>
            <a:endParaRPr lang="vi-VN" altLang="ja-JP" dirty="0"/>
          </a:p>
        </p:txBody>
      </p:sp>
      <p:pic>
        <p:nvPicPr>
          <p:cNvPr id="5" name="図 4">
            <a:extLst>
              <a:ext uri="{FF2B5EF4-FFF2-40B4-BE49-F238E27FC236}">
                <a16:creationId xmlns:a16="http://schemas.microsoft.com/office/drawing/2014/main" id="{A5E473C7-4D87-9A48-BFD2-BB0720FF4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2150" y="1428750"/>
            <a:ext cx="2600325" cy="4124325"/>
          </a:xfrm>
          <a:prstGeom prst="rect">
            <a:avLst/>
          </a:prstGeom>
        </p:spPr>
      </p:pic>
    </p:spTree>
    <p:extLst>
      <p:ext uri="{BB962C8B-B14F-4D97-AF65-F5344CB8AC3E}">
        <p14:creationId xmlns:p14="http://schemas.microsoft.com/office/powerpoint/2010/main" val="2616494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84375" y="1757136"/>
            <a:ext cx="7918450" cy="770467"/>
          </a:xfrm>
        </p:spPr>
        <p:txBody>
          <a:bodyPr/>
          <a:lstStyle/>
          <a:p>
            <a:pPr marL="257175" indent="-257175">
              <a:buFontTx/>
              <a:buChar char="-"/>
            </a:pPr>
            <a:r>
              <a:rPr lang="vi-VN" altLang="ja-JP" dirty="0"/>
              <a:t>Ví dụ thực tế #1: Nhận diện hình ảnh</a:t>
            </a:r>
            <a:endParaRPr lang="en" altLang="ja-JP" dirty="0"/>
          </a:p>
          <a:p>
            <a:endParaRPr kumimoji="1" lang="ja-JP" altLang="en-US"/>
          </a:p>
        </p:txBody>
      </p:sp>
      <p:pic>
        <p:nvPicPr>
          <p:cNvPr id="5" name="図 4">
            <a:extLst>
              <a:ext uri="{FF2B5EF4-FFF2-40B4-BE49-F238E27FC236}">
                <a16:creationId xmlns:a16="http://schemas.microsoft.com/office/drawing/2014/main" id="{A33AE7DC-9405-0C4B-8F8E-C3BC10B5B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 y="2343150"/>
            <a:ext cx="4419600" cy="1783155"/>
          </a:xfrm>
          <a:prstGeom prst="rect">
            <a:avLst/>
          </a:prstGeom>
        </p:spPr>
      </p:pic>
      <p:pic>
        <p:nvPicPr>
          <p:cNvPr id="7" name="図 6">
            <a:extLst>
              <a:ext uri="{FF2B5EF4-FFF2-40B4-BE49-F238E27FC236}">
                <a16:creationId xmlns:a16="http://schemas.microsoft.com/office/drawing/2014/main" id="{1C5701DD-58FE-8C4D-AAE6-6196709E4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50" y="4343400"/>
            <a:ext cx="2857500" cy="1314450"/>
          </a:xfrm>
          <a:prstGeom prst="rect">
            <a:avLst/>
          </a:prstGeom>
        </p:spPr>
      </p:pic>
      <p:pic>
        <p:nvPicPr>
          <p:cNvPr id="9" name="図 8">
            <a:extLst>
              <a:ext uri="{FF2B5EF4-FFF2-40B4-BE49-F238E27FC236}">
                <a16:creationId xmlns:a16="http://schemas.microsoft.com/office/drawing/2014/main" id="{B84B6326-BBD1-4C45-B1AB-1BD7E2A33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939" y="2522141"/>
            <a:ext cx="3658886" cy="2061173"/>
          </a:xfrm>
          <a:prstGeom prst="rect">
            <a:avLst/>
          </a:prstGeom>
        </p:spPr>
      </p:pic>
    </p:spTree>
    <p:extLst>
      <p:ext uri="{BB962C8B-B14F-4D97-AF65-F5344CB8AC3E}">
        <p14:creationId xmlns:p14="http://schemas.microsoft.com/office/powerpoint/2010/main" val="3408730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1. Học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575583" y="1822450"/>
            <a:ext cx="7918450" cy="770467"/>
          </a:xfrm>
        </p:spPr>
        <p:txBody>
          <a:bodyPr/>
          <a:lstStyle/>
          <a:p>
            <a:pPr marL="257175" indent="-257175">
              <a:buFontTx/>
              <a:buChar char="-"/>
            </a:pPr>
            <a:r>
              <a:rPr lang="vi-VN" altLang="ja-JP" dirty="0"/>
              <a:t>Ví dụ thực tế #2: Dự đoán cổ phiếu</a:t>
            </a:r>
            <a:endParaRPr lang="en" altLang="ja-JP" dirty="0"/>
          </a:p>
          <a:p>
            <a:endParaRPr kumimoji="1" lang="ja-JP" altLang="en-US"/>
          </a:p>
        </p:txBody>
      </p:sp>
      <p:pic>
        <p:nvPicPr>
          <p:cNvPr id="5" name="図 4">
            <a:extLst>
              <a:ext uri="{FF2B5EF4-FFF2-40B4-BE49-F238E27FC236}">
                <a16:creationId xmlns:a16="http://schemas.microsoft.com/office/drawing/2014/main" id="{55EDE908-2BF4-1143-B7BC-1D68F14F95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0350" y="2400300"/>
            <a:ext cx="3543300" cy="2656071"/>
          </a:xfrm>
          <a:prstGeom prst="rect">
            <a:avLst/>
          </a:prstGeom>
        </p:spPr>
      </p:pic>
    </p:spTree>
    <p:extLst>
      <p:ext uri="{BB962C8B-B14F-4D97-AF65-F5344CB8AC3E}">
        <p14:creationId xmlns:p14="http://schemas.microsoft.com/office/powerpoint/2010/main" val="377791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44279"/>
            <a:ext cx="7918450" cy="3839000"/>
          </a:xfrm>
        </p:spPr>
        <p:txBody>
          <a:bodyPr/>
          <a:lstStyle/>
          <a:p>
            <a:pPr marL="257175" indent="-257175">
              <a:buFontTx/>
              <a:buChar char="-"/>
            </a:pPr>
            <a:r>
              <a:rPr lang="vi-VN" altLang="ja-JP" sz="2100" dirty="0"/>
              <a:t>Chỉ có [ dữ liệu ] không có [ nhãn ]</a:t>
            </a:r>
          </a:p>
          <a:p>
            <a:pPr marL="257175" indent="-257175">
              <a:buFontTx/>
              <a:buChar char="-"/>
            </a:pPr>
            <a:endParaRPr lang="vi-VN" altLang="ja-JP" sz="2100" dirty="0"/>
          </a:p>
          <a:p>
            <a:pPr marL="257175" indent="-257175">
              <a:buFontTx/>
              <a:buChar char="-"/>
            </a:pPr>
            <a:r>
              <a:rPr lang="vi-VN" altLang="ja-JP" sz="2100" dirty="0"/>
              <a:t>Mục tiêu:</a:t>
            </a:r>
          </a:p>
          <a:p>
            <a:pPr marL="511969" lvl="1" indent="-257175">
              <a:buFontTx/>
              <a:buChar char="-"/>
            </a:pPr>
            <a:r>
              <a:rPr lang="vi-VN" altLang="ja-JP" sz="2100" b="1" dirty="0"/>
              <a:t>Tìm ra cấu trúc hay quy luật ẩn sau dữ liệu nhận được</a:t>
            </a:r>
          </a:p>
          <a:p>
            <a:pPr marL="511969" lvl="1" indent="-257175">
              <a:buFontTx/>
              <a:buChar char="-"/>
            </a:pPr>
            <a:endParaRPr lang="vi-VN" altLang="ja-JP" sz="2100" b="1" dirty="0"/>
          </a:p>
          <a:p>
            <a:pPr marL="257175" indent="-257175">
              <a:buFontTx/>
              <a:buChar char="-"/>
            </a:pPr>
            <a:r>
              <a:rPr lang="vi-VN" altLang="ja-JP" sz="2100" dirty="0"/>
              <a:t>Xử lý các vấn đề như:</a:t>
            </a:r>
          </a:p>
          <a:p>
            <a:pPr marL="511969" lvl="1" indent="-257175">
              <a:buFontTx/>
              <a:buChar char="-"/>
            </a:pPr>
            <a:r>
              <a:rPr lang="vi-VN" altLang="ja-JP" sz="2100" dirty="0"/>
              <a:t>"phân nhóm" (clustering) </a:t>
            </a:r>
          </a:p>
          <a:p>
            <a:pPr marL="511969" lvl="1" indent="-257175">
              <a:buFontTx/>
              <a:buChar char="-"/>
            </a:pPr>
            <a:r>
              <a:rPr lang="vi-VN" altLang="ja-JP" sz="2100" dirty="0"/>
              <a:t>"giảm chiều" (dimensional reduction)</a:t>
            </a:r>
          </a:p>
          <a:p>
            <a:pPr marL="257175" indent="-257175">
              <a:buFontTx/>
              <a:buChar char="-"/>
            </a:pPr>
            <a:endParaRPr lang="en" altLang="ja-JP" sz="2100" dirty="0"/>
          </a:p>
          <a:p>
            <a:endParaRPr kumimoji="1" lang="ja-JP" altLang="en-US" sz="2100"/>
          </a:p>
        </p:txBody>
      </p:sp>
    </p:spTree>
    <p:extLst>
      <p:ext uri="{BB962C8B-B14F-4D97-AF65-F5344CB8AC3E}">
        <p14:creationId xmlns:p14="http://schemas.microsoft.com/office/powerpoint/2010/main" val="1593047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E0F31F14-5CFA-0C43-A0B0-3A4F7E0C8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2057400"/>
            <a:ext cx="4572000" cy="3429000"/>
          </a:xfrm>
          <a:prstGeom prst="rect">
            <a:avLst/>
          </a:prstGeom>
        </p:spPr>
      </p:pic>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#1: Phân nhóm</a:t>
            </a:r>
            <a:endParaRPr lang="en" altLang="ja-JP" dirty="0"/>
          </a:p>
          <a:p>
            <a:endParaRPr kumimoji="1" lang="ja-JP" altLang="en-US"/>
          </a:p>
        </p:txBody>
      </p:sp>
    </p:spTree>
    <p:extLst>
      <p:ext uri="{BB962C8B-B14F-4D97-AF65-F5344CB8AC3E}">
        <p14:creationId xmlns:p14="http://schemas.microsoft.com/office/powerpoint/2010/main" val="855698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2. Học không có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#2: Giảm chiều</a:t>
            </a:r>
            <a:endParaRPr lang="en" altLang="ja-JP" dirty="0"/>
          </a:p>
          <a:p>
            <a:endParaRPr kumimoji="1" lang="ja-JP" altLang="en-US"/>
          </a:p>
        </p:txBody>
      </p:sp>
      <p:pic>
        <p:nvPicPr>
          <p:cNvPr id="5" name="図 4">
            <a:extLst>
              <a:ext uri="{FF2B5EF4-FFF2-40B4-BE49-F238E27FC236}">
                <a16:creationId xmlns:a16="http://schemas.microsoft.com/office/drawing/2014/main" id="{63E196EC-69DA-2F41-83F7-68D2BF588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2343150"/>
            <a:ext cx="6404150" cy="3414713"/>
          </a:xfrm>
          <a:prstGeom prst="rect">
            <a:avLst/>
          </a:prstGeom>
        </p:spPr>
      </p:pic>
      <p:sp>
        <p:nvSpPr>
          <p:cNvPr id="6" name="テキスト ボックス 5">
            <a:extLst>
              <a:ext uri="{FF2B5EF4-FFF2-40B4-BE49-F238E27FC236}">
                <a16:creationId xmlns:a16="http://schemas.microsoft.com/office/drawing/2014/main" id="{5CD60F55-6BAA-3142-B5C0-BDAF8D7FB042}"/>
              </a:ext>
            </a:extLst>
          </p:cNvPr>
          <p:cNvSpPr txBox="1"/>
          <p:nvPr/>
        </p:nvSpPr>
        <p:spPr>
          <a:xfrm>
            <a:off x="5372100" y="5480864"/>
            <a:ext cx="2228850" cy="646331"/>
          </a:xfrm>
          <a:prstGeom prst="rect">
            <a:avLst/>
          </a:prstGeom>
          <a:noFill/>
        </p:spPr>
        <p:txBody>
          <a:bodyPr wrap="square" rtlCol="0">
            <a:spAutoFit/>
          </a:bodyPr>
          <a:lstStyle/>
          <a:p>
            <a:r>
              <a:rPr kumimoji="1" lang="vi-VN" altLang="ja-JP" b="0" dirty="0"/>
              <a:t>Credits: Cooley et al., 2019</a:t>
            </a:r>
            <a:endParaRPr kumimoji="1" lang="ja-JP" altLang="en-US" b="0"/>
          </a:p>
        </p:txBody>
      </p:sp>
    </p:spTree>
    <p:extLst>
      <p:ext uri="{BB962C8B-B14F-4D97-AF65-F5344CB8AC3E}">
        <p14:creationId xmlns:p14="http://schemas.microsoft.com/office/powerpoint/2010/main" val="500442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3. Học bán giám sát</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844278"/>
            <a:ext cx="7918450" cy="4226798"/>
          </a:xfrm>
        </p:spPr>
        <p:txBody>
          <a:bodyPr/>
          <a:lstStyle/>
          <a:p>
            <a:pPr marL="257175" indent="-257175">
              <a:buFontTx/>
              <a:buChar char="-"/>
            </a:pPr>
            <a:r>
              <a:rPr lang="vi-VN" altLang="ja-JP" sz="2100" dirty="0"/>
              <a:t>Nằm giữa hai cách học trên</a:t>
            </a:r>
          </a:p>
          <a:p>
            <a:pPr marL="257175" indent="-257175">
              <a:buFontTx/>
              <a:buChar char="-"/>
            </a:pPr>
            <a:endParaRPr lang="vi-VN" altLang="ja-JP" sz="2100" dirty="0"/>
          </a:p>
          <a:p>
            <a:pPr marL="257175" indent="-257175">
              <a:buFontTx/>
              <a:buChar char="-"/>
            </a:pPr>
            <a:r>
              <a:rPr lang="vi-VN" altLang="ja-JP" sz="2100" dirty="0"/>
              <a:t>Trong bộ dữ liệu, một số có [ nhãn ] và một số chưa có [ nhãn ]</a:t>
            </a:r>
          </a:p>
          <a:p>
            <a:pPr marL="511969" lvl="1" indent="-257175">
              <a:buFontTx/>
              <a:buChar char="-"/>
            </a:pPr>
            <a:r>
              <a:rPr lang="vi-VN" altLang="ja-JP" sz="2100" dirty="0"/>
              <a:t>Kiểu dữ liệu thường gặp trong thực tế</a:t>
            </a:r>
          </a:p>
          <a:p>
            <a:pPr marL="511969" lvl="1" indent="-257175">
              <a:buFontTx/>
              <a:buChar char="-"/>
            </a:pPr>
            <a:r>
              <a:rPr lang="vi-VN" altLang="ja-JP" sz="2100" dirty="0"/>
              <a:t>Vấn đề về đánh [ nhãn ] cho dữ liệu</a:t>
            </a:r>
          </a:p>
          <a:p>
            <a:pPr marL="939404" lvl="2" indent="-257175">
              <a:buFontTx/>
              <a:buChar char="-"/>
            </a:pPr>
            <a:r>
              <a:rPr lang="vi-VN" altLang="ja-JP" sz="2100" dirty="0"/>
              <a:t>Tốn nhiều thời gian: dữ liệu ảnh </a:t>
            </a:r>
          </a:p>
          <a:p>
            <a:pPr marL="939404" lvl="2" indent="-257175">
              <a:buFontTx/>
              <a:buChar char="-"/>
            </a:pPr>
            <a:r>
              <a:rPr lang="en" altLang="ja-JP" sz="2100" dirty="0" err="1"/>
              <a:t>Đòi</a:t>
            </a:r>
            <a:r>
              <a:rPr lang="en" altLang="ja-JP" sz="2100" dirty="0"/>
              <a:t> </a:t>
            </a:r>
            <a:r>
              <a:rPr lang="en" altLang="ja-JP" sz="2100" dirty="0" err="1"/>
              <a:t>hỏi</a:t>
            </a:r>
            <a:r>
              <a:rPr lang="en" altLang="ja-JP" sz="2100" dirty="0"/>
              <a:t> </a:t>
            </a:r>
            <a:r>
              <a:rPr lang="en" altLang="ja-JP" sz="2100" dirty="0" err="1"/>
              <a:t>chuyên</a:t>
            </a:r>
            <a:r>
              <a:rPr lang="en" altLang="ja-JP" sz="2100" dirty="0"/>
              <a:t> </a:t>
            </a:r>
            <a:r>
              <a:rPr lang="en" altLang="ja-JP" sz="2100" dirty="0" err="1"/>
              <a:t>môn</a:t>
            </a:r>
            <a:r>
              <a:rPr lang="en" altLang="ja-JP" sz="2100" dirty="0"/>
              <a:t>: </a:t>
            </a:r>
            <a:r>
              <a:rPr lang="en" altLang="ja-JP" sz="2100" dirty="0" err="1"/>
              <a:t>dữ</a:t>
            </a:r>
            <a:r>
              <a:rPr lang="en" altLang="ja-JP" sz="2100" dirty="0"/>
              <a:t> </a:t>
            </a:r>
            <a:r>
              <a:rPr lang="en" altLang="ja-JP" sz="2100" dirty="0" err="1"/>
              <a:t>liệu</a:t>
            </a:r>
            <a:r>
              <a:rPr lang="en" altLang="ja-JP" sz="2100" dirty="0"/>
              <a:t> y </a:t>
            </a:r>
            <a:r>
              <a:rPr lang="en" altLang="ja-JP" sz="2100" dirty="0" err="1"/>
              <a:t>tế</a:t>
            </a:r>
            <a:endParaRPr lang="en" altLang="ja-JP" sz="2100" dirty="0"/>
          </a:p>
          <a:p>
            <a:pPr lvl="2" indent="0">
              <a:buNone/>
            </a:pPr>
            <a:r>
              <a:rPr lang="en" altLang="ja-JP" sz="2100" dirty="0"/>
              <a:t>	</a:t>
            </a:r>
          </a:p>
          <a:p>
            <a:pPr marL="939404" lvl="2" indent="-257175">
              <a:buFontTx/>
              <a:buChar char="-"/>
            </a:pPr>
            <a:endParaRPr lang="vi-VN" altLang="ja-JP" sz="2100" dirty="0"/>
          </a:p>
          <a:p>
            <a:pPr marL="257175" indent="-257175">
              <a:buFontTx/>
              <a:buChar char="-"/>
            </a:pPr>
            <a:endParaRPr lang="en" altLang="ja-JP" sz="2100" dirty="0"/>
          </a:p>
          <a:p>
            <a:endParaRPr kumimoji="1" lang="ja-JP" altLang="en-US" sz="2100"/>
          </a:p>
        </p:txBody>
      </p:sp>
    </p:spTree>
    <p:extLst>
      <p:ext uri="{BB962C8B-B14F-4D97-AF65-F5344CB8AC3E}">
        <p14:creationId xmlns:p14="http://schemas.microsoft.com/office/powerpoint/2010/main" val="3808253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4. Học củng cố</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2228850"/>
            <a:ext cx="5334000" cy="2869503"/>
          </a:xfrm>
        </p:spPr>
        <p:txBody>
          <a:bodyPr/>
          <a:lstStyle/>
          <a:p>
            <a:pPr marL="257175" indent="-257175">
              <a:buFontTx/>
              <a:buChar char="-"/>
            </a:pPr>
            <a:r>
              <a:rPr lang="vi-VN" altLang="ja-JP" sz="2100" dirty="0"/>
              <a:t>Hệ thống sẽ học cách đưa ra lựa chọn dựa trên phản hồi từ một </a:t>
            </a:r>
            <a:r>
              <a:rPr lang="vi-VN" altLang="ja-JP" sz="2100" b="1" dirty="0"/>
              <a:t>"môi trường" </a:t>
            </a:r>
            <a:r>
              <a:rPr lang="vi-VN" altLang="ja-JP" sz="2100" dirty="0"/>
              <a:t>bên ngoài</a:t>
            </a:r>
          </a:p>
          <a:p>
            <a:pPr marL="257175" indent="-257175">
              <a:buFontTx/>
              <a:buChar char="-"/>
            </a:pPr>
            <a:endParaRPr lang="vi-VN" altLang="ja-JP" sz="2100" dirty="0"/>
          </a:p>
          <a:p>
            <a:pPr marL="257175" indent="-257175">
              <a:buFontTx/>
              <a:buChar char="-"/>
            </a:pPr>
            <a:r>
              <a:rPr lang="vi-VN" altLang="ja-JP" sz="2100" dirty="0"/>
              <a:t>Mục tiêu: </a:t>
            </a:r>
          </a:p>
          <a:p>
            <a:pPr marL="511969" lvl="1" indent="-257175">
              <a:buFontTx/>
              <a:buChar char="-"/>
            </a:pPr>
            <a:r>
              <a:rPr lang="vi-VN" altLang="ja-JP" sz="2100" b="1" dirty="0"/>
              <a:t>Phần thưởng cuối cùng đạt được là cao nhất</a:t>
            </a:r>
          </a:p>
          <a:p>
            <a:endParaRPr lang="vi-VN" altLang="ja-JP" sz="2100" dirty="0"/>
          </a:p>
        </p:txBody>
      </p:sp>
      <p:pic>
        <p:nvPicPr>
          <p:cNvPr id="5" name="図 4">
            <a:extLst>
              <a:ext uri="{FF2B5EF4-FFF2-40B4-BE49-F238E27FC236}">
                <a16:creationId xmlns:a16="http://schemas.microsoft.com/office/drawing/2014/main" id="{DFD29DA1-641F-7748-BC11-B64D87091FF6}"/>
              </a:ext>
            </a:extLst>
          </p:cNvPr>
          <p:cNvPicPr>
            <a:picLocks noChangeAspect="1"/>
          </p:cNvPicPr>
          <p:nvPr/>
        </p:nvPicPr>
        <p:blipFill rotWithShape="1">
          <a:blip r:embed="rId2">
            <a:extLst>
              <a:ext uri="{28A0092B-C50C-407E-A947-70E740481C1C}">
                <a14:useLocalDpi xmlns:a14="http://schemas.microsoft.com/office/drawing/2010/main" val="0"/>
              </a:ext>
            </a:extLst>
          </a:blip>
          <a:srcRect r="55794"/>
          <a:stretch/>
        </p:blipFill>
        <p:spPr>
          <a:xfrm>
            <a:off x="6229351" y="2228851"/>
            <a:ext cx="2566988" cy="1974350"/>
          </a:xfrm>
          <a:prstGeom prst="rect">
            <a:avLst/>
          </a:prstGeom>
        </p:spPr>
      </p:pic>
    </p:spTree>
    <p:extLst>
      <p:ext uri="{BB962C8B-B14F-4D97-AF65-F5344CB8AC3E}">
        <p14:creationId xmlns:p14="http://schemas.microsoft.com/office/powerpoint/2010/main" val="1837700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86C211BE-3254-4B83-A721-CD5D76A48112}"/>
              </a:ext>
            </a:extLst>
          </p:cNvPr>
          <p:cNvSpPr txBox="1"/>
          <p:nvPr/>
        </p:nvSpPr>
        <p:spPr>
          <a:xfrm>
            <a:off x="228599" y="228600"/>
            <a:ext cx="8302625" cy="954107"/>
          </a:xfrm>
          <a:prstGeom prst="rect">
            <a:avLst/>
          </a:prstGeom>
          <a:noFill/>
        </p:spPr>
        <p:txBody>
          <a:bodyPr wrap="square" rtlCol="0">
            <a:spAutoFit/>
          </a:bodyPr>
          <a:lstStyle/>
          <a:p>
            <a:r>
              <a:rPr kumimoji="1" lang="en-US" altLang="ja-JP" sz="2800" b="0" dirty="0"/>
              <a:t>1 </a:t>
            </a:r>
            <a:r>
              <a:rPr kumimoji="1" lang="en-US" altLang="ja-JP" sz="2800" b="0" dirty="0" err="1"/>
              <a:t>số</a:t>
            </a:r>
            <a:r>
              <a:rPr kumimoji="1" lang="en-US" altLang="ja-JP" sz="2800" b="0" dirty="0"/>
              <a:t> </a:t>
            </a:r>
            <a:r>
              <a:rPr kumimoji="1" lang="en-US" altLang="ja-JP" sz="2800" b="0" dirty="0" err="1"/>
              <a:t>định</a:t>
            </a:r>
            <a:r>
              <a:rPr kumimoji="1" lang="en-US" altLang="ja-JP" sz="2800" b="0" dirty="0"/>
              <a:t> </a:t>
            </a:r>
            <a:r>
              <a:rPr kumimoji="1" lang="en-US" altLang="ja-JP" sz="2800" b="0" dirty="0" err="1"/>
              <a:t>nghĩa</a:t>
            </a:r>
            <a:r>
              <a:rPr kumimoji="1" lang="en-US" altLang="ja-JP" sz="2800" b="0" dirty="0"/>
              <a:t> </a:t>
            </a:r>
            <a:r>
              <a:rPr kumimoji="1" lang="en-US" altLang="ja-JP" sz="2800" b="0" dirty="0" err="1"/>
              <a:t>của</a:t>
            </a:r>
            <a:r>
              <a:rPr kumimoji="1" lang="en-US" altLang="ja-JP" sz="2800" b="0" dirty="0"/>
              <a:t> </a:t>
            </a:r>
            <a:r>
              <a:rPr kumimoji="1" lang="en-US" altLang="ja-JP" sz="2800" b="0" dirty="0" err="1"/>
              <a:t>các</a:t>
            </a:r>
            <a:r>
              <a:rPr kumimoji="1" lang="en-US" altLang="ja-JP" sz="2800" b="0" dirty="0"/>
              <a:t> </a:t>
            </a:r>
            <a:r>
              <a:rPr kumimoji="1" lang="en-US" altLang="ja-JP" sz="2800" b="0" dirty="0" err="1"/>
              <a:t>nhà</a:t>
            </a:r>
            <a:r>
              <a:rPr kumimoji="1" lang="en-US" altLang="ja-JP" sz="2800" b="0" dirty="0"/>
              <a:t> khoa </a:t>
            </a:r>
            <a:r>
              <a:rPr kumimoji="1" lang="en-US" altLang="ja-JP" sz="2800" b="0" dirty="0" err="1"/>
              <a:t>học</a:t>
            </a:r>
            <a:r>
              <a:rPr kumimoji="1" lang="en-US" altLang="ja-JP" sz="2800" b="0" dirty="0"/>
              <a:t> </a:t>
            </a:r>
            <a:r>
              <a:rPr kumimoji="1" lang="en-US" altLang="ja-JP" sz="2800" b="0" dirty="0" err="1"/>
              <a:t>về</a:t>
            </a:r>
            <a:r>
              <a:rPr kumimoji="1" lang="en-US" altLang="ja-JP" sz="2800" b="0" dirty="0"/>
              <a:t> </a:t>
            </a:r>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endParaRPr kumimoji="1" lang="ja-JP" altLang="en-US" sz="2800" b="0" dirty="0"/>
          </a:p>
        </p:txBody>
      </p:sp>
      <p:pic>
        <p:nvPicPr>
          <p:cNvPr id="5" name="図 4">
            <a:extLst>
              <a:ext uri="{FF2B5EF4-FFF2-40B4-BE49-F238E27FC236}">
                <a16:creationId xmlns:a16="http://schemas.microsoft.com/office/drawing/2014/main" id="{BE04E694-BFA7-4915-950C-53F8A7D8D74A}"/>
              </a:ext>
            </a:extLst>
          </p:cNvPr>
          <p:cNvPicPr>
            <a:picLocks noChangeAspect="1"/>
          </p:cNvPicPr>
          <p:nvPr/>
        </p:nvPicPr>
        <p:blipFill>
          <a:blip r:embed="rId2"/>
          <a:stretch>
            <a:fillRect/>
          </a:stretch>
        </p:blipFill>
        <p:spPr>
          <a:xfrm>
            <a:off x="2154651" y="990600"/>
            <a:ext cx="4834697" cy="5378863"/>
          </a:xfrm>
          <a:prstGeom prst="rect">
            <a:avLst/>
          </a:prstGeom>
        </p:spPr>
      </p:pic>
      <p:sp>
        <p:nvSpPr>
          <p:cNvPr id="6" name="四角形: 角を丸くする 5">
            <a:extLst>
              <a:ext uri="{FF2B5EF4-FFF2-40B4-BE49-F238E27FC236}">
                <a16:creationId xmlns:a16="http://schemas.microsoft.com/office/drawing/2014/main" id="{10221FF5-592E-4BBA-8EB9-71E4EC0109E0}"/>
              </a:ext>
            </a:extLst>
          </p:cNvPr>
          <p:cNvSpPr/>
          <p:nvPr/>
        </p:nvSpPr>
        <p:spPr bwMode="auto">
          <a:xfrm>
            <a:off x="3581400" y="3352800"/>
            <a:ext cx="3124200" cy="381000"/>
          </a:xfrm>
          <a:prstGeom prst="roundRect">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9331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4. Học củng cố</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#1: Alpha Go </a:t>
            </a:r>
            <a:r>
              <a:rPr lang="vi-VN" altLang="ja-JP" dirty="0">
                <a:sym typeface="Wingdings" pitchFamily="2" charset="2"/>
              </a:rPr>
              <a:t> AI chơi cờ vây</a:t>
            </a:r>
            <a:endParaRPr lang="vi-VN" altLang="ja-JP" b="1" dirty="0"/>
          </a:p>
          <a:p>
            <a:endParaRPr lang="vi-VN" altLang="ja-JP" dirty="0"/>
          </a:p>
        </p:txBody>
      </p:sp>
      <p:pic>
        <p:nvPicPr>
          <p:cNvPr id="5" name="図 4">
            <a:extLst>
              <a:ext uri="{FF2B5EF4-FFF2-40B4-BE49-F238E27FC236}">
                <a16:creationId xmlns:a16="http://schemas.microsoft.com/office/drawing/2014/main" id="{41CAE826-9282-954F-8422-EF44BDC7D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2527763"/>
            <a:ext cx="4667250" cy="2333625"/>
          </a:xfrm>
          <a:prstGeom prst="rect">
            <a:avLst/>
          </a:prstGeom>
        </p:spPr>
      </p:pic>
      <p:sp>
        <p:nvSpPr>
          <p:cNvPr id="6" name="テキスト ボックス 5">
            <a:extLst>
              <a:ext uri="{FF2B5EF4-FFF2-40B4-BE49-F238E27FC236}">
                <a16:creationId xmlns:a16="http://schemas.microsoft.com/office/drawing/2014/main" id="{E8162506-2919-C54C-95C1-237FCFFEF312}"/>
              </a:ext>
            </a:extLst>
          </p:cNvPr>
          <p:cNvSpPr txBox="1"/>
          <p:nvPr/>
        </p:nvSpPr>
        <p:spPr>
          <a:xfrm>
            <a:off x="4673600" y="4891502"/>
            <a:ext cx="2228850" cy="369332"/>
          </a:xfrm>
          <a:prstGeom prst="rect">
            <a:avLst/>
          </a:prstGeom>
          <a:noFill/>
        </p:spPr>
        <p:txBody>
          <a:bodyPr wrap="square" rtlCol="0">
            <a:spAutoFit/>
          </a:bodyPr>
          <a:lstStyle/>
          <a:p>
            <a:pPr algn="r"/>
            <a:r>
              <a:rPr kumimoji="1" lang="vi-VN" altLang="ja-JP" b="0" dirty="0"/>
              <a:t>(2016)</a:t>
            </a:r>
            <a:endParaRPr kumimoji="1" lang="ja-JP" altLang="en-US" b="0"/>
          </a:p>
        </p:txBody>
      </p:sp>
    </p:spTree>
    <p:extLst>
      <p:ext uri="{BB962C8B-B14F-4D97-AF65-F5344CB8AC3E}">
        <p14:creationId xmlns:p14="http://schemas.microsoft.com/office/powerpoint/2010/main" val="2374630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E45123-7107-F549-9635-4B34F4B4B14B}"/>
              </a:ext>
            </a:extLst>
          </p:cNvPr>
          <p:cNvSpPr>
            <a:spLocks noGrp="1"/>
          </p:cNvSpPr>
          <p:nvPr>
            <p:ph type="title"/>
          </p:nvPr>
        </p:nvSpPr>
        <p:spPr/>
        <p:txBody>
          <a:bodyPr/>
          <a:lstStyle/>
          <a:p>
            <a:pPr algn="l"/>
            <a:r>
              <a:rPr kumimoji="1" lang="vi-VN" altLang="ja-JP" dirty="0"/>
              <a:t>4. Học củng cố</a:t>
            </a:r>
            <a:endParaRPr kumimoji="1" lang="ja-JP" altLang="en-US"/>
          </a:p>
        </p:txBody>
      </p:sp>
      <p:sp>
        <p:nvSpPr>
          <p:cNvPr id="3" name="コンテンツ プレースホルダー 2">
            <a:extLst>
              <a:ext uri="{FF2B5EF4-FFF2-40B4-BE49-F238E27FC236}">
                <a16:creationId xmlns:a16="http://schemas.microsoft.com/office/drawing/2014/main" id="{31FD42BF-BFDC-A14B-BE06-F28596C9A335}"/>
              </a:ext>
            </a:extLst>
          </p:cNvPr>
          <p:cNvSpPr>
            <a:spLocks noGrp="1"/>
          </p:cNvSpPr>
          <p:nvPr>
            <p:ph idx="1"/>
          </p:nvPr>
        </p:nvSpPr>
        <p:spPr>
          <a:xfrm>
            <a:off x="609600" y="1944292"/>
            <a:ext cx="7918450" cy="770467"/>
          </a:xfrm>
        </p:spPr>
        <p:txBody>
          <a:bodyPr/>
          <a:lstStyle/>
          <a:p>
            <a:pPr marL="257175" indent="-257175">
              <a:buFontTx/>
              <a:buChar char="-"/>
            </a:pPr>
            <a:r>
              <a:rPr lang="vi-VN" altLang="ja-JP" dirty="0"/>
              <a:t>Ví dụ thực tế #2: Điều khiển robot, xe tự lái</a:t>
            </a:r>
            <a:endParaRPr lang="vi-VN" altLang="ja-JP" b="1" dirty="0"/>
          </a:p>
          <a:p>
            <a:endParaRPr lang="vi-VN" altLang="ja-JP" dirty="0"/>
          </a:p>
        </p:txBody>
      </p:sp>
      <p:pic>
        <p:nvPicPr>
          <p:cNvPr id="4" name="reignforcement-ex1">
            <a:hlinkClick r:id="" action="ppaction://media"/>
            <a:extLst>
              <a:ext uri="{FF2B5EF4-FFF2-40B4-BE49-F238E27FC236}">
                <a16:creationId xmlns:a16="http://schemas.microsoft.com/office/drawing/2014/main" id="{DE382028-DE41-9743-AA9C-80D1631C9C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2800350"/>
            <a:ext cx="3352800" cy="1885950"/>
          </a:xfrm>
          <a:prstGeom prst="rect">
            <a:avLst/>
          </a:prstGeom>
        </p:spPr>
      </p:pic>
      <p:pic>
        <p:nvPicPr>
          <p:cNvPr id="6" name="図 5">
            <a:extLst>
              <a:ext uri="{FF2B5EF4-FFF2-40B4-BE49-F238E27FC236}">
                <a16:creationId xmlns:a16="http://schemas.microsoft.com/office/drawing/2014/main" id="{CA602A62-78FB-C848-B2AD-E9CA0362B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2777865"/>
            <a:ext cx="3486150" cy="1952244"/>
          </a:xfrm>
          <a:prstGeom prst="rect">
            <a:avLst/>
          </a:prstGeom>
        </p:spPr>
      </p:pic>
    </p:spTree>
    <p:extLst>
      <p:ext uri="{BB962C8B-B14F-4D97-AF65-F5344CB8AC3E}">
        <p14:creationId xmlns:p14="http://schemas.microsoft.com/office/powerpoint/2010/main" val="144566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819747-6F0B-4BBE-B455-E5822E084EBA}"/>
              </a:ext>
            </a:extLst>
          </p:cNvPr>
          <p:cNvSpPr>
            <a:spLocks noGrp="1"/>
          </p:cNvSpPr>
          <p:nvPr>
            <p:ph type="title"/>
          </p:nvPr>
        </p:nvSpPr>
        <p:spPr/>
        <p:txBody>
          <a:bodyPr/>
          <a:lstStyle/>
          <a:p>
            <a:r>
              <a:rPr kumimoji="1" lang="en-US" altLang="ja-JP" dirty="0"/>
              <a:t>Links</a:t>
            </a:r>
            <a:endParaRPr kumimoji="1" lang="ja-JP" altLang="en-US" dirty="0"/>
          </a:p>
        </p:txBody>
      </p:sp>
      <p:sp>
        <p:nvSpPr>
          <p:cNvPr id="3" name="コンテンツ プレースホルダー 2">
            <a:extLst>
              <a:ext uri="{FF2B5EF4-FFF2-40B4-BE49-F238E27FC236}">
                <a16:creationId xmlns:a16="http://schemas.microsoft.com/office/drawing/2014/main" id="{BA368A40-E964-48D5-A0FD-6FCA842976B7}"/>
              </a:ext>
            </a:extLst>
          </p:cNvPr>
          <p:cNvSpPr>
            <a:spLocks noGrp="1"/>
          </p:cNvSpPr>
          <p:nvPr>
            <p:ph idx="1"/>
          </p:nvPr>
        </p:nvSpPr>
        <p:spPr>
          <a:xfrm>
            <a:off x="609600" y="1449388"/>
            <a:ext cx="7918450" cy="1582997"/>
          </a:xfrm>
        </p:spPr>
        <p:txBody>
          <a:bodyPr/>
          <a:lstStyle/>
          <a:p>
            <a:r>
              <a:rPr kumimoji="1" lang="en-US" altLang="ja-JP" dirty="0">
                <a:hlinkClick r:id="rId2"/>
              </a:rPr>
              <a:t>https://dl.sony.com/console/#/dashboard</a:t>
            </a:r>
            <a:endParaRPr kumimoji="1" lang="en-US" altLang="ja-JP" dirty="0"/>
          </a:p>
          <a:p>
            <a:endParaRPr kumimoji="1" lang="en-US" altLang="ja-JP" dirty="0"/>
          </a:p>
          <a:p>
            <a:endParaRPr kumimoji="1" lang="en-US" altLang="ja-JP" dirty="0"/>
          </a:p>
          <a:p>
            <a:r>
              <a:rPr kumimoji="1" lang="en-US" altLang="ja-JP" dirty="0"/>
              <a:t>https://ainow.ai/2019/07/09/173221/</a:t>
            </a:r>
            <a:endParaRPr kumimoji="1" lang="ja-JP" altLang="en-US" dirty="0"/>
          </a:p>
        </p:txBody>
      </p:sp>
    </p:spTree>
    <p:extLst>
      <p:ext uri="{BB962C8B-B14F-4D97-AF65-F5344CB8AC3E}">
        <p14:creationId xmlns:p14="http://schemas.microsoft.com/office/powerpoint/2010/main" val="14059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a:xfrm>
            <a:off x="612775" y="1066800"/>
            <a:ext cx="7918450" cy="4095750"/>
          </a:xfrm>
        </p:spPr>
        <p:txBody>
          <a:bodyPr/>
          <a:lstStyle/>
          <a:p>
            <a:pPr algn="l"/>
            <a:br>
              <a:rPr kumimoji="1" lang="en-US" altLang="ja-JP" b="0" dirty="0"/>
            </a:br>
            <a:br>
              <a:rPr kumimoji="1" lang="en-US" altLang="ja-JP" dirty="0"/>
            </a:br>
            <a:br>
              <a:rPr kumimoji="1" lang="en-US" altLang="ja-JP" dirty="0"/>
            </a:br>
            <a:endParaRPr kumimoji="1" lang="ja-JP" altLang="en-US" dirty="0"/>
          </a:p>
        </p:txBody>
      </p:sp>
      <p:sp>
        <p:nvSpPr>
          <p:cNvPr id="2" name="テキスト ボックス 1">
            <a:extLst>
              <a:ext uri="{FF2B5EF4-FFF2-40B4-BE49-F238E27FC236}">
                <a16:creationId xmlns:a16="http://schemas.microsoft.com/office/drawing/2014/main" id="{86C211BE-3254-4B83-A721-CD5D76A48112}"/>
              </a:ext>
            </a:extLst>
          </p:cNvPr>
          <p:cNvSpPr txBox="1"/>
          <p:nvPr/>
        </p:nvSpPr>
        <p:spPr>
          <a:xfrm>
            <a:off x="228599" y="228600"/>
            <a:ext cx="8302625" cy="523220"/>
          </a:xfrm>
          <a:prstGeom prst="rect">
            <a:avLst/>
          </a:prstGeom>
          <a:noFill/>
        </p:spPr>
        <p:txBody>
          <a:bodyPr wrap="square" rtlCol="0">
            <a:spAutoFit/>
          </a:bodyPr>
          <a:lstStyle/>
          <a:p>
            <a:r>
              <a:rPr kumimoji="1" lang="en-US" altLang="ja-JP" sz="2800" b="0" dirty="0" err="1"/>
              <a:t>Lịch</a:t>
            </a:r>
            <a:r>
              <a:rPr kumimoji="1" lang="en-US" altLang="ja-JP" sz="2800" b="0" dirty="0"/>
              <a:t> </a:t>
            </a:r>
            <a:r>
              <a:rPr kumimoji="1" lang="en-US" altLang="ja-JP" sz="2800" b="0" dirty="0" err="1"/>
              <a:t>sử</a:t>
            </a:r>
            <a:r>
              <a:rPr kumimoji="1" lang="en-US" altLang="ja-JP" sz="2800" b="0" dirty="0"/>
              <a:t> </a:t>
            </a:r>
            <a:r>
              <a:rPr kumimoji="1" lang="en-US" altLang="ja-JP" sz="2800" b="0" dirty="0" err="1"/>
              <a:t>trí</a:t>
            </a:r>
            <a:r>
              <a:rPr kumimoji="1" lang="en-US" altLang="ja-JP" sz="2800" b="0" dirty="0"/>
              <a:t> </a:t>
            </a:r>
            <a:r>
              <a:rPr kumimoji="1" lang="en-US" altLang="ja-JP" sz="2800" b="0" dirty="0" err="1"/>
              <a:t>tuệ</a:t>
            </a:r>
            <a:r>
              <a:rPr kumimoji="1" lang="en-US" altLang="ja-JP" sz="2800" b="0" dirty="0"/>
              <a:t> </a:t>
            </a:r>
            <a:r>
              <a:rPr kumimoji="1" lang="en-US" altLang="ja-JP" sz="2800" b="0" dirty="0" err="1"/>
              <a:t>nhân</a:t>
            </a:r>
            <a:r>
              <a:rPr kumimoji="1" lang="en-US" altLang="ja-JP" sz="2800" b="0" dirty="0"/>
              <a:t> </a:t>
            </a:r>
            <a:r>
              <a:rPr kumimoji="1" lang="en-US" altLang="ja-JP" sz="2800" b="0" dirty="0" err="1"/>
              <a:t>tạo</a:t>
            </a:r>
            <a:endParaRPr kumimoji="1" lang="ja-JP" altLang="en-US" sz="2800" b="0" dirty="0"/>
          </a:p>
        </p:txBody>
      </p:sp>
      <p:pic>
        <p:nvPicPr>
          <p:cNvPr id="2050" name="Picture 2" descr="知っておきたいAIのキホン ～「AI活用の特徴を知ろう」【前編】～">
            <a:extLst>
              <a:ext uri="{FF2B5EF4-FFF2-40B4-BE49-F238E27FC236}">
                <a16:creationId xmlns:a16="http://schemas.microsoft.com/office/drawing/2014/main" id="{AE40A017-F278-483A-8205-52E44D19A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25177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769D150-A4B3-4BA4-AED2-1C655CE091AB}"/>
              </a:ext>
            </a:extLst>
          </p:cNvPr>
          <p:cNvSpPr txBox="1"/>
          <p:nvPr/>
        </p:nvSpPr>
        <p:spPr>
          <a:xfrm>
            <a:off x="228599" y="4406265"/>
            <a:ext cx="2416046" cy="923330"/>
          </a:xfrm>
          <a:prstGeom prst="rect">
            <a:avLst/>
          </a:prstGeom>
          <a:noFill/>
        </p:spPr>
        <p:txBody>
          <a:bodyPr wrap="none" rtlCol="0">
            <a:spAutoFit/>
          </a:bodyPr>
          <a:lstStyle/>
          <a:p>
            <a:r>
              <a:rPr kumimoji="1" lang="en-US" altLang="ja-JP" b="0" dirty="0" err="1"/>
              <a:t>Tìm</a:t>
            </a:r>
            <a:r>
              <a:rPr kumimoji="1" lang="en-US" altLang="ja-JP" b="0" dirty="0"/>
              <a:t> </a:t>
            </a:r>
            <a:r>
              <a:rPr kumimoji="1" lang="en-US" altLang="ja-JP" b="0" dirty="0" err="1"/>
              <a:t>kiếm</a:t>
            </a:r>
            <a:r>
              <a:rPr kumimoji="1" lang="en-US" altLang="ja-JP" b="0" dirty="0"/>
              <a:t> </a:t>
            </a:r>
            <a:r>
              <a:rPr kumimoji="1" lang="en-US" altLang="ja-JP" b="0" dirty="0" err="1"/>
              <a:t>nhanh</a:t>
            </a:r>
            <a:r>
              <a:rPr kumimoji="1" lang="en-US" altLang="ja-JP" b="0" dirty="0"/>
              <a:t> </a:t>
            </a:r>
            <a:r>
              <a:rPr kumimoji="1" lang="en-US" altLang="ja-JP" b="0" dirty="0" err="1"/>
              <a:t>theo</a:t>
            </a:r>
            <a:r>
              <a:rPr kumimoji="1" lang="en-US" altLang="ja-JP" b="0" dirty="0"/>
              <a:t> </a:t>
            </a:r>
          </a:p>
          <a:p>
            <a:r>
              <a:rPr kumimoji="1" lang="en-US" altLang="ja-JP" b="0" dirty="0"/>
              <a:t>1 </a:t>
            </a:r>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cho</a:t>
            </a:r>
            <a:r>
              <a:rPr kumimoji="1" lang="en-US" altLang="ja-JP" b="0" dirty="0"/>
              <a:t> </a:t>
            </a:r>
            <a:r>
              <a:rPr kumimoji="1" lang="en-US" altLang="ja-JP" b="0" dirty="0" err="1"/>
              <a:t>trước</a:t>
            </a:r>
            <a:r>
              <a:rPr kumimoji="1" lang="en-US" altLang="ja-JP" b="0" dirty="0"/>
              <a:t>.</a:t>
            </a:r>
          </a:p>
          <a:p>
            <a:endParaRPr kumimoji="1" lang="ja-JP" altLang="en-US" b="0" dirty="0"/>
          </a:p>
        </p:txBody>
      </p:sp>
      <p:sp>
        <p:nvSpPr>
          <p:cNvPr id="10" name="テキスト ボックス 9">
            <a:extLst>
              <a:ext uri="{FF2B5EF4-FFF2-40B4-BE49-F238E27FC236}">
                <a16:creationId xmlns:a16="http://schemas.microsoft.com/office/drawing/2014/main" id="{F8667704-F61F-47AB-892A-D955A02FAA96}"/>
              </a:ext>
            </a:extLst>
          </p:cNvPr>
          <p:cNvSpPr txBox="1"/>
          <p:nvPr/>
        </p:nvSpPr>
        <p:spPr>
          <a:xfrm>
            <a:off x="3184044" y="4026515"/>
            <a:ext cx="2380780" cy="1477328"/>
          </a:xfrm>
          <a:prstGeom prst="rect">
            <a:avLst/>
          </a:prstGeom>
          <a:noFill/>
        </p:spPr>
        <p:txBody>
          <a:bodyPr wrap="none" rtlCol="0">
            <a:spAutoFit/>
          </a:bodyPr>
          <a:lstStyle/>
          <a:p>
            <a:r>
              <a:rPr kumimoji="1" lang="en-US" altLang="ja-JP" b="0" dirty="0" err="1"/>
              <a:t>Biết</a:t>
            </a:r>
            <a:r>
              <a:rPr kumimoji="1" lang="en-US" altLang="ja-JP" b="0" dirty="0"/>
              <a:t> </a:t>
            </a:r>
            <a:r>
              <a:rPr kumimoji="1" lang="en-US" altLang="ja-JP" b="0" dirty="0" err="1"/>
              <a:t>cách</a:t>
            </a:r>
            <a:r>
              <a:rPr kumimoji="1" lang="en-US" altLang="ja-JP" b="0" dirty="0"/>
              <a:t> </a:t>
            </a:r>
            <a:r>
              <a:rPr kumimoji="1" lang="en-US" altLang="ja-JP" b="0" dirty="0" err="1"/>
              <a:t>nhớ</a:t>
            </a:r>
            <a:r>
              <a:rPr kumimoji="1" lang="en-US" altLang="ja-JP" b="0" dirty="0"/>
              <a:t> </a:t>
            </a:r>
            <a:r>
              <a:rPr kumimoji="1" lang="en-US" altLang="ja-JP" b="0" dirty="0" err="1"/>
              <a:t>những</a:t>
            </a:r>
            <a:r>
              <a:rPr kumimoji="1" lang="en-US" altLang="ja-JP" b="0" dirty="0"/>
              <a:t> </a:t>
            </a:r>
          </a:p>
          <a:p>
            <a:r>
              <a:rPr kumimoji="1" lang="en-US" altLang="ja-JP" b="0" dirty="0" err="1"/>
              <a:t>kiến</a:t>
            </a:r>
            <a:r>
              <a:rPr kumimoji="1" lang="en-US" altLang="ja-JP" b="0" dirty="0"/>
              <a:t> </a:t>
            </a:r>
            <a:r>
              <a:rPr kumimoji="1" lang="en-US" altLang="ja-JP" b="0" dirty="0" err="1"/>
              <a:t>thức</a:t>
            </a:r>
            <a:r>
              <a:rPr kumimoji="1" lang="en-US" altLang="ja-JP" b="0" dirty="0"/>
              <a:t> con </a:t>
            </a:r>
            <a:r>
              <a:rPr kumimoji="1" lang="en-US" altLang="ja-JP" b="0" dirty="0" err="1"/>
              <a:t>người</a:t>
            </a:r>
            <a:r>
              <a:rPr kumimoji="1" lang="en-US" altLang="ja-JP" b="0" dirty="0"/>
              <a:t> </a:t>
            </a:r>
          </a:p>
          <a:p>
            <a:r>
              <a:rPr kumimoji="1" lang="en-US" altLang="ja-JP" b="0" dirty="0" err="1"/>
              <a:t>nhập</a:t>
            </a:r>
            <a:r>
              <a:rPr kumimoji="1" lang="en-US" altLang="ja-JP" b="0" dirty="0"/>
              <a:t> </a:t>
            </a:r>
            <a:r>
              <a:rPr kumimoji="1" lang="en-US" altLang="ja-JP" b="0" dirty="0" err="1"/>
              <a:t>vào</a:t>
            </a:r>
            <a:endParaRPr kumimoji="1" lang="en-US" altLang="ja-JP" b="0" dirty="0"/>
          </a:p>
          <a:p>
            <a:endParaRPr kumimoji="1" lang="en-US" altLang="ja-JP" b="0" dirty="0"/>
          </a:p>
          <a:p>
            <a:endParaRPr kumimoji="1" lang="ja-JP" altLang="en-US" b="0" dirty="0"/>
          </a:p>
        </p:txBody>
      </p:sp>
      <p:sp>
        <p:nvSpPr>
          <p:cNvPr id="11" name="テキスト ボックス 10">
            <a:extLst>
              <a:ext uri="{FF2B5EF4-FFF2-40B4-BE49-F238E27FC236}">
                <a16:creationId xmlns:a16="http://schemas.microsoft.com/office/drawing/2014/main" id="{A0BF7B23-8E78-4BD4-8765-EB55EE177E31}"/>
              </a:ext>
            </a:extLst>
          </p:cNvPr>
          <p:cNvSpPr txBox="1"/>
          <p:nvPr/>
        </p:nvSpPr>
        <p:spPr>
          <a:xfrm>
            <a:off x="6246772" y="4207398"/>
            <a:ext cx="2685351" cy="1477328"/>
          </a:xfrm>
          <a:prstGeom prst="rect">
            <a:avLst/>
          </a:prstGeom>
          <a:noFill/>
        </p:spPr>
        <p:txBody>
          <a:bodyPr wrap="none" rtlCol="0">
            <a:spAutoFit/>
          </a:bodyPr>
          <a:lstStyle/>
          <a:p>
            <a:r>
              <a:rPr kumimoji="1" lang="en-US" altLang="ja-JP" b="0" dirty="0" err="1">
                <a:solidFill>
                  <a:srgbClr val="FF0000"/>
                </a:solidFill>
              </a:rPr>
              <a:t>Tự</a:t>
            </a:r>
            <a:r>
              <a:rPr kumimoji="1" lang="en-US" altLang="ja-JP" b="0" dirty="0">
                <a:solidFill>
                  <a:srgbClr val="FF0000"/>
                </a:solidFill>
              </a:rPr>
              <a:t> </a:t>
            </a:r>
            <a:r>
              <a:rPr kumimoji="1" lang="en-US" altLang="ja-JP" b="0" dirty="0" err="1">
                <a:solidFill>
                  <a:srgbClr val="FF0000"/>
                </a:solidFill>
              </a:rPr>
              <a:t>học</a:t>
            </a:r>
            <a:r>
              <a:rPr kumimoji="1" lang="en-US" altLang="ja-JP" b="0" dirty="0">
                <a:solidFill>
                  <a:srgbClr val="FF0000"/>
                </a:solidFill>
              </a:rPr>
              <a:t> </a:t>
            </a:r>
            <a:r>
              <a:rPr kumimoji="1" lang="en-US" altLang="ja-JP" b="0" dirty="0" err="1"/>
              <a:t>và</a:t>
            </a:r>
            <a:r>
              <a:rPr kumimoji="1" lang="en-US" altLang="ja-JP" b="0" dirty="0"/>
              <a:t> </a:t>
            </a:r>
            <a:r>
              <a:rPr kumimoji="1" lang="en-US" altLang="ja-JP" b="0" dirty="0" err="1"/>
              <a:t>tự</a:t>
            </a:r>
            <a:r>
              <a:rPr kumimoji="1" lang="en-US" altLang="ja-JP" b="0" dirty="0"/>
              <a:t> </a:t>
            </a:r>
            <a:r>
              <a:rPr kumimoji="1" lang="en-US" altLang="ja-JP" b="0" dirty="0" err="1"/>
              <a:t>tìm</a:t>
            </a:r>
            <a:r>
              <a:rPr kumimoji="1" lang="en-US" altLang="ja-JP" b="0" dirty="0"/>
              <a:t> ra </a:t>
            </a:r>
          </a:p>
          <a:p>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đặc</a:t>
            </a:r>
            <a:r>
              <a:rPr kumimoji="1" lang="en-US" altLang="ja-JP" b="0" dirty="0"/>
              <a:t> </a:t>
            </a:r>
            <a:r>
              <a:rPr kumimoji="1" lang="en-US" altLang="ja-JP" b="0" dirty="0" err="1"/>
              <a:t>trưng</a:t>
            </a:r>
            <a:r>
              <a:rPr kumimoji="1" lang="en-US" altLang="ja-JP" b="0" dirty="0"/>
              <a:t> </a:t>
            </a:r>
          </a:p>
          <a:p>
            <a:r>
              <a:rPr kumimoji="1" lang="en-US" altLang="ja-JP" b="0" dirty="0" err="1"/>
              <a:t>Từ</a:t>
            </a:r>
            <a:r>
              <a:rPr kumimoji="1" lang="en-US" altLang="ja-JP" b="0" dirty="0"/>
              <a:t> data</a:t>
            </a:r>
          </a:p>
          <a:p>
            <a:r>
              <a:rPr kumimoji="1" lang="en-US" altLang="ja-JP" b="0" dirty="0" err="1"/>
              <a:t>Từ</a:t>
            </a:r>
            <a:r>
              <a:rPr kumimoji="1" lang="en-US" altLang="ja-JP" b="0" dirty="0"/>
              <a:t> </a:t>
            </a:r>
            <a:r>
              <a:rPr kumimoji="1" lang="en-US" altLang="ja-JP" b="0" dirty="0" err="1"/>
              <a:t>khóa</a:t>
            </a:r>
            <a:r>
              <a:rPr kumimoji="1" lang="en-US" altLang="ja-JP" b="0" dirty="0"/>
              <a:t>: </a:t>
            </a:r>
            <a:r>
              <a:rPr kumimoji="1" lang="en-US" altLang="ja-JP" b="0" dirty="0">
                <a:solidFill>
                  <a:srgbClr val="FF0000"/>
                </a:solidFill>
              </a:rPr>
              <a:t>Deep Learning</a:t>
            </a:r>
          </a:p>
          <a:p>
            <a:endParaRPr kumimoji="1" lang="ja-JP" altLang="en-US" b="0" dirty="0"/>
          </a:p>
        </p:txBody>
      </p:sp>
      <p:sp>
        <p:nvSpPr>
          <p:cNvPr id="7" name="右中かっこ 6">
            <a:extLst>
              <a:ext uri="{FF2B5EF4-FFF2-40B4-BE49-F238E27FC236}">
                <a16:creationId xmlns:a16="http://schemas.microsoft.com/office/drawing/2014/main" id="{078463C0-3DAD-4B74-BA85-614462BEFD7E}"/>
              </a:ext>
            </a:extLst>
          </p:cNvPr>
          <p:cNvSpPr/>
          <p:nvPr/>
        </p:nvSpPr>
        <p:spPr bwMode="auto">
          <a:xfrm rot="5400000">
            <a:off x="2994740" y="2468982"/>
            <a:ext cx="258919" cy="5486400"/>
          </a:xfrm>
          <a:prstGeom prst="rightBrace">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pPr>
            <a:endParaRPr kumimoji="0" lang="ja-JP" altLang="en-US" sz="1800" b="1" i="0" u="none" strike="noStrike" cap="none" normalizeH="0" baseline="0">
              <a:ln>
                <a:noFill/>
              </a:ln>
              <a:solidFill>
                <a:schemeClr val="tx1"/>
              </a:solidFill>
              <a:effectLst/>
              <a:latin typeface="Arial" panose="020B0604020202020204" pitchFamily="34" charset="0"/>
            </a:endParaRPr>
          </a:p>
        </p:txBody>
      </p:sp>
      <p:sp>
        <p:nvSpPr>
          <p:cNvPr id="13" name="テキスト ボックス 12">
            <a:extLst>
              <a:ext uri="{FF2B5EF4-FFF2-40B4-BE49-F238E27FC236}">
                <a16:creationId xmlns:a16="http://schemas.microsoft.com/office/drawing/2014/main" id="{94B1BDFB-B26E-49A7-B567-058DFC228D04}"/>
              </a:ext>
            </a:extLst>
          </p:cNvPr>
          <p:cNvSpPr txBox="1"/>
          <p:nvPr/>
        </p:nvSpPr>
        <p:spPr>
          <a:xfrm>
            <a:off x="1030249" y="5474158"/>
            <a:ext cx="3982180" cy="646331"/>
          </a:xfrm>
          <a:prstGeom prst="rect">
            <a:avLst/>
          </a:prstGeom>
          <a:noFill/>
        </p:spPr>
        <p:txBody>
          <a:bodyPr wrap="none" rtlCol="0">
            <a:spAutoFit/>
          </a:bodyPr>
          <a:lstStyle/>
          <a:p>
            <a:r>
              <a:rPr kumimoji="1" lang="en-US" altLang="ja-JP" b="0" dirty="0" err="1"/>
              <a:t>Quy</a:t>
            </a:r>
            <a:r>
              <a:rPr kumimoji="1" lang="en-US" altLang="ja-JP" b="0" dirty="0"/>
              <a:t> </a:t>
            </a:r>
            <a:r>
              <a:rPr kumimoji="1" lang="en-US" altLang="ja-JP" b="0" dirty="0" err="1"/>
              <a:t>tắc</a:t>
            </a:r>
            <a:r>
              <a:rPr kumimoji="1" lang="en-US" altLang="ja-JP" b="0" dirty="0"/>
              <a:t>, </a:t>
            </a:r>
            <a:r>
              <a:rPr kumimoji="1" lang="en-US" altLang="ja-JP" b="0" dirty="0" err="1"/>
              <a:t>câu</a:t>
            </a:r>
            <a:r>
              <a:rPr kumimoji="1" lang="en-US" altLang="ja-JP" b="0" dirty="0"/>
              <a:t> </a:t>
            </a:r>
            <a:r>
              <a:rPr kumimoji="1" lang="en-US" altLang="ja-JP" b="0" dirty="0" err="1"/>
              <a:t>trả</a:t>
            </a:r>
            <a:r>
              <a:rPr kumimoji="1" lang="en-US" altLang="ja-JP" b="0" dirty="0"/>
              <a:t> </a:t>
            </a:r>
            <a:r>
              <a:rPr kumimoji="1" lang="en-US" altLang="ja-JP" b="0" dirty="0" err="1"/>
              <a:t>lời</a:t>
            </a:r>
            <a:r>
              <a:rPr kumimoji="1" lang="en-US" altLang="ja-JP" b="0" dirty="0"/>
              <a:t> </a:t>
            </a:r>
            <a:r>
              <a:rPr kumimoji="1" lang="en-US" altLang="ja-JP" b="0" dirty="0" err="1"/>
              <a:t>đều</a:t>
            </a:r>
            <a:r>
              <a:rPr kumimoji="1" lang="en-US" altLang="ja-JP" b="0" dirty="0"/>
              <a:t> do con </a:t>
            </a:r>
            <a:r>
              <a:rPr kumimoji="1" lang="en-US" altLang="ja-JP" b="0" dirty="0" err="1"/>
              <a:t>người</a:t>
            </a:r>
            <a:endParaRPr kumimoji="1" lang="en-US" altLang="ja-JP" b="0" dirty="0"/>
          </a:p>
          <a:p>
            <a:r>
              <a:rPr kumimoji="1" lang="en-US" altLang="ja-JP" b="0" dirty="0" err="1"/>
              <a:t>Chỉ</a:t>
            </a:r>
            <a:r>
              <a:rPr kumimoji="1" lang="en-US" altLang="ja-JP" b="0" dirty="0"/>
              <a:t> </a:t>
            </a:r>
            <a:r>
              <a:rPr kumimoji="1" lang="en-US" altLang="ja-JP" b="0" dirty="0" err="1"/>
              <a:t>dạy</a:t>
            </a:r>
            <a:endParaRPr kumimoji="1" lang="ja-JP" altLang="en-US" b="0" dirty="0"/>
          </a:p>
        </p:txBody>
      </p:sp>
    </p:spTree>
    <p:extLst>
      <p:ext uri="{BB962C8B-B14F-4D97-AF65-F5344CB8AC3E}">
        <p14:creationId xmlns:p14="http://schemas.microsoft.com/office/powerpoint/2010/main" val="422583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BE38F48-8D31-E844-8ABD-31EC97B84A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3250" y="2013975"/>
            <a:ext cx="2628900" cy="3015225"/>
          </a:xfrm>
          <a:prstGeom prst="rect">
            <a:avLst/>
          </a:prstGeom>
        </p:spPr>
      </p:pic>
      <p:sp>
        <p:nvSpPr>
          <p:cNvPr id="4" name="テキスト ボックス 3">
            <a:extLst>
              <a:ext uri="{FF2B5EF4-FFF2-40B4-BE49-F238E27FC236}">
                <a16:creationId xmlns:a16="http://schemas.microsoft.com/office/drawing/2014/main" id="{246D5243-D2DA-E342-949C-93B17C4D972D}"/>
              </a:ext>
            </a:extLst>
          </p:cNvPr>
          <p:cNvSpPr txBox="1"/>
          <p:nvPr/>
        </p:nvSpPr>
        <p:spPr>
          <a:xfrm>
            <a:off x="3527497" y="1211669"/>
            <a:ext cx="1860406" cy="459700"/>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sz="2100" b="0" dirty="0"/>
              <a:t>Bộ não</a:t>
            </a:r>
            <a:endParaRPr kumimoji="1" lang="ja-JP" altLang="en-US" sz="2100" b="0"/>
          </a:p>
        </p:txBody>
      </p:sp>
    </p:spTree>
    <p:extLst>
      <p:ext uri="{BB962C8B-B14F-4D97-AF65-F5344CB8AC3E}">
        <p14:creationId xmlns:p14="http://schemas.microsoft.com/office/powerpoint/2010/main" val="35784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p:txBody>
          <a:bodyPr/>
          <a:lstStyle/>
          <a:p>
            <a:r>
              <a:rPr lang="vi-VN" altLang="ja-JP" sz="2100" b="0" dirty="0"/>
              <a:t> Cấu tạo của </a:t>
            </a:r>
            <a:r>
              <a:rPr lang="vi-VN" altLang="ja-JP" sz="2100" dirty="0"/>
              <a:t>bộ não</a:t>
            </a:r>
            <a:r>
              <a:rPr lang="vi-VN" altLang="ja-JP" sz="2100" b="0" dirty="0"/>
              <a:t> gồm những gì ?</a:t>
            </a:r>
            <a:endParaRPr kumimoji="1" lang="ja-JP" altLang="en-US"/>
          </a:p>
        </p:txBody>
      </p:sp>
    </p:spTree>
    <p:extLst>
      <p:ext uri="{BB962C8B-B14F-4D97-AF65-F5344CB8AC3E}">
        <p14:creationId xmlns:p14="http://schemas.microsoft.com/office/powerpoint/2010/main" val="2158785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B42B516-A7BD-9348-9DF9-9864F24FB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6630" y="2130653"/>
            <a:ext cx="1417321" cy="1625600"/>
          </a:xfrm>
          <a:prstGeom prst="rect">
            <a:avLst/>
          </a:prstGeom>
        </p:spPr>
      </p:pic>
      <p:pic>
        <p:nvPicPr>
          <p:cNvPr id="9" name="図 8">
            <a:extLst>
              <a:ext uri="{FF2B5EF4-FFF2-40B4-BE49-F238E27FC236}">
                <a16:creationId xmlns:a16="http://schemas.microsoft.com/office/drawing/2014/main" id="{C74CC990-7C84-2849-A53C-374BC1867C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6896" y="2489972"/>
            <a:ext cx="2396336" cy="1771650"/>
          </a:xfrm>
          <a:prstGeom prst="rect">
            <a:avLst/>
          </a:prstGeom>
        </p:spPr>
      </p:pic>
      <p:sp>
        <p:nvSpPr>
          <p:cNvPr id="14" name="タイトル 4">
            <a:extLst>
              <a:ext uri="{FF2B5EF4-FFF2-40B4-BE49-F238E27FC236}">
                <a16:creationId xmlns:a16="http://schemas.microsoft.com/office/drawing/2014/main" id="{CC2B25E8-AE42-3A4E-AD52-C6730A28C808}"/>
              </a:ext>
            </a:extLst>
          </p:cNvPr>
          <p:cNvSpPr>
            <a:spLocks noGrp="1"/>
          </p:cNvSpPr>
          <p:nvPr>
            <p:ph type="title"/>
          </p:nvPr>
        </p:nvSpPr>
        <p:spPr>
          <a:xfrm>
            <a:off x="400050" y="1048258"/>
            <a:ext cx="7918450" cy="657225"/>
          </a:xfrm>
        </p:spPr>
        <p:txBody>
          <a:bodyPr anchor="ctr"/>
          <a:lstStyle/>
          <a:p>
            <a:pPr algn="l"/>
            <a:r>
              <a:rPr lang="vi-VN" altLang="ja-JP" sz="1800" b="0" dirty="0"/>
              <a:t>Cấu tạo của bộ nào gồm những gì ?</a:t>
            </a:r>
            <a:endParaRPr lang="ja-JP" altLang="en-US" sz="1800"/>
          </a:p>
        </p:txBody>
      </p:sp>
      <p:sp>
        <p:nvSpPr>
          <p:cNvPr id="13" name="正方形/長方形 12">
            <a:extLst>
              <a:ext uri="{FF2B5EF4-FFF2-40B4-BE49-F238E27FC236}">
                <a16:creationId xmlns:a16="http://schemas.microsoft.com/office/drawing/2014/main" id="{82EE5435-FEEE-8549-9607-A1BF9B437EDF}"/>
              </a:ext>
            </a:extLst>
          </p:cNvPr>
          <p:cNvSpPr/>
          <p:nvPr/>
        </p:nvSpPr>
        <p:spPr bwMode="auto">
          <a:xfrm>
            <a:off x="7525605" y="2085413"/>
            <a:ext cx="1207771" cy="857250"/>
          </a:xfrm>
          <a:prstGeom prst="rect">
            <a:avLst/>
          </a:prstGeom>
          <a:noFill/>
          <a:ln w="28575" cap="flat" cmpd="sng" algn="ctr">
            <a:solidFill>
              <a:schemeClr val="tx1"/>
            </a:solidFill>
            <a:prstDash val="sys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15" name="テキスト ボックス 14">
            <a:extLst>
              <a:ext uri="{FF2B5EF4-FFF2-40B4-BE49-F238E27FC236}">
                <a16:creationId xmlns:a16="http://schemas.microsoft.com/office/drawing/2014/main" id="{20B6FE53-F35A-9240-A304-8B302580EE47}"/>
              </a:ext>
            </a:extLst>
          </p:cNvPr>
          <p:cNvSpPr txBox="1"/>
          <p:nvPr/>
        </p:nvSpPr>
        <p:spPr>
          <a:xfrm>
            <a:off x="5964429" y="4261622"/>
            <a:ext cx="12573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thị</a:t>
            </a:r>
            <a:r>
              <a:rPr kumimoji="1" lang="en-US" altLang="ja-JP" dirty="0"/>
              <a:t> </a:t>
            </a:r>
            <a:r>
              <a:rPr kumimoji="1" lang="en-US" altLang="ja-JP" dirty="0" err="1"/>
              <a:t>giác</a:t>
            </a:r>
            <a:endParaRPr kumimoji="1" lang="ja-JP" altLang="en-US"/>
          </a:p>
        </p:txBody>
      </p:sp>
      <p:sp>
        <p:nvSpPr>
          <p:cNvPr id="17" name="テキスト ボックス 16">
            <a:extLst>
              <a:ext uri="{FF2B5EF4-FFF2-40B4-BE49-F238E27FC236}">
                <a16:creationId xmlns:a16="http://schemas.microsoft.com/office/drawing/2014/main" id="{F9F569FF-45BF-5F4D-B65D-8188D4A2A928}"/>
              </a:ext>
            </a:extLst>
          </p:cNvPr>
          <p:cNvSpPr txBox="1"/>
          <p:nvPr/>
        </p:nvSpPr>
        <p:spPr>
          <a:xfrm>
            <a:off x="3779549" y="4424321"/>
            <a:ext cx="14859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thính</a:t>
            </a:r>
            <a:r>
              <a:rPr kumimoji="1" lang="en-US" altLang="ja-JP" dirty="0"/>
              <a:t> </a:t>
            </a:r>
            <a:r>
              <a:rPr kumimoji="1" lang="en-US" altLang="ja-JP" dirty="0" err="1"/>
              <a:t>giác</a:t>
            </a:r>
            <a:endParaRPr kumimoji="1" lang="ja-JP" altLang="en-US"/>
          </a:p>
        </p:txBody>
      </p:sp>
      <p:sp>
        <p:nvSpPr>
          <p:cNvPr id="18" name="テキスト ボックス 17">
            <a:extLst>
              <a:ext uri="{FF2B5EF4-FFF2-40B4-BE49-F238E27FC236}">
                <a16:creationId xmlns:a16="http://schemas.microsoft.com/office/drawing/2014/main" id="{F2496CC1-63A9-F340-BD7A-F5A80490AD9D}"/>
              </a:ext>
            </a:extLst>
          </p:cNvPr>
          <p:cNvSpPr txBox="1"/>
          <p:nvPr/>
        </p:nvSpPr>
        <p:spPr>
          <a:xfrm>
            <a:off x="3589190" y="1946914"/>
            <a:ext cx="1485900" cy="646331"/>
          </a:xfrm>
          <a:prstGeom prst="rect">
            <a:avLst/>
          </a:prstGeom>
          <a:noFill/>
        </p:spPr>
        <p:txBody>
          <a:bodyPr wrap="square" rtlCol="0">
            <a:spAutoFit/>
          </a:bodyPr>
          <a:lstStyle/>
          <a:p>
            <a:r>
              <a:rPr kumimoji="1" lang="en-US" altLang="ja-JP" dirty="0" err="1"/>
              <a:t>Vùng</a:t>
            </a:r>
            <a:r>
              <a:rPr kumimoji="1" lang="en-US" altLang="ja-JP" dirty="0"/>
              <a:t> </a:t>
            </a:r>
            <a:r>
              <a:rPr kumimoji="1" lang="en-US" altLang="ja-JP" dirty="0" err="1"/>
              <a:t>xúc</a:t>
            </a:r>
            <a:r>
              <a:rPr kumimoji="1" lang="en-US" altLang="ja-JP" dirty="0"/>
              <a:t> </a:t>
            </a:r>
            <a:r>
              <a:rPr kumimoji="1" lang="en-US" altLang="ja-JP" dirty="0" err="1"/>
              <a:t>giác</a:t>
            </a:r>
            <a:endParaRPr kumimoji="1" lang="ja-JP" altLang="en-US"/>
          </a:p>
        </p:txBody>
      </p:sp>
      <p:sp>
        <p:nvSpPr>
          <p:cNvPr id="21" name="右矢印 20">
            <a:extLst>
              <a:ext uri="{FF2B5EF4-FFF2-40B4-BE49-F238E27FC236}">
                <a16:creationId xmlns:a16="http://schemas.microsoft.com/office/drawing/2014/main" id="{1B1218E0-3C4F-274A-97F7-01067A9266EE}"/>
              </a:ext>
            </a:extLst>
          </p:cNvPr>
          <p:cNvSpPr/>
          <p:nvPr/>
        </p:nvSpPr>
        <p:spPr bwMode="auto">
          <a:xfrm rot="20856063">
            <a:off x="2708354" y="3468396"/>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cxnSp>
        <p:nvCxnSpPr>
          <p:cNvPr id="22" name="直線矢印コネクタ 21">
            <a:extLst>
              <a:ext uri="{FF2B5EF4-FFF2-40B4-BE49-F238E27FC236}">
                <a16:creationId xmlns:a16="http://schemas.microsoft.com/office/drawing/2014/main" id="{2FB34665-9435-2145-AB65-66097D2CECA7}"/>
              </a:ext>
            </a:extLst>
          </p:cNvPr>
          <p:cNvCxnSpPr>
            <a:stCxn id="18" idx="2"/>
          </p:cNvCxnSpPr>
          <p:nvPr/>
        </p:nvCxnSpPr>
        <p:spPr bwMode="auto">
          <a:xfrm>
            <a:off x="4332140" y="2593245"/>
            <a:ext cx="422924" cy="89549"/>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矢印コネクタ 23">
            <a:extLst>
              <a:ext uri="{FF2B5EF4-FFF2-40B4-BE49-F238E27FC236}">
                <a16:creationId xmlns:a16="http://schemas.microsoft.com/office/drawing/2014/main" id="{9AE04E01-3707-4340-BA07-6BAD7CC63335}"/>
              </a:ext>
            </a:extLst>
          </p:cNvPr>
          <p:cNvCxnSpPr>
            <a:stCxn id="15" idx="0"/>
          </p:cNvCxnSpPr>
          <p:nvPr/>
        </p:nvCxnSpPr>
        <p:spPr bwMode="auto">
          <a:xfrm flipH="1" flipV="1">
            <a:off x="5836950" y="3674249"/>
            <a:ext cx="756129" cy="587373"/>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線矢印コネクタ 25">
            <a:extLst>
              <a:ext uri="{FF2B5EF4-FFF2-40B4-BE49-F238E27FC236}">
                <a16:creationId xmlns:a16="http://schemas.microsoft.com/office/drawing/2014/main" id="{800CDFDC-422F-AE4B-9553-FE2986AC12AA}"/>
              </a:ext>
            </a:extLst>
          </p:cNvPr>
          <p:cNvCxnSpPr>
            <a:stCxn id="17" idx="0"/>
          </p:cNvCxnSpPr>
          <p:nvPr/>
        </p:nvCxnSpPr>
        <p:spPr bwMode="auto">
          <a:xfrm flipV="1">
            <a:off x="4522499" y="3419432"/>
            <a:ext cx="457200" cy="1004889"/>
          </a:xfrm>
          <a:prstGeom prst="straightConnector1">
            <a:avLst/>
          </a:prstGeom>
          <a:noFill/>
          <a:ln w="28575" cap="flat" cmpd="sng" algn="ctr">
            <a:solidFill>
              <a:schemeClr val="tx1"/>
            </a:solidFill>
            <a:prstDash val="solid"/>
            <a:round/>
            <a:headEnd type="none" w="sm" len="sm"/>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テキスト ボックス 26">
            <a:extLst>
              <a:ext uri="{FF2B5EF4-FFF2-40B4-BE49-F238E27FC236}">
                <a16:creationId xmlns:a16="http://schemas.microsoft.com/office/drawing/2014/main" id="{0BDA6FA6-3477-1944-8666-25352F723763}"/>
              </a:ext>
            </a:extLst>
          </p:cNvPr>
          <p:cNvSpPr txBox="1"/>
          <p:nvPr/>
        </p:nvSpPr>
        <p:spPr>
          <a:xfrm>
            <a:off x="7525605" y="5100248"/>
            <a:ext cx="1206211" cy="408623"/>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Bộ não</a:t>
            </a:r>
            <a:endParaRPr kumimoji="1" lang="ja-JP" altLang="en-US" b="0"/>
          </a:p>
        </p:txBody>
      </p:sp>
      <p:sp>
        <p:nvSpPr>
          <p:cNvPr id="29" name="テキスト ボックス 28">
            <a:extLst>
              <a:ext uri="{FF2B5EF4-FFF2-40B4-BE49-F238E27FC236}">
                <a16:creationId xmlns:a16="http://schemas.microsoft.com/office/drawing/2014/main" id="{7B021184-C1D5-4448-A792-051C531501CC}"/>
              </a:ext>
            </a:extLst>
          </p:cNvPr>
          <p:cNvSpPr txBox="1"/>
          <p:nvPr/>
        </p:nvSpPr>
        <p:spPr>
          <a:xfrm>
            <a:off x="3972587" y="5100248"/>
            <a:ext cx="1556229" cy="715089"/>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Vùng thần kinh</a:t>
            </a:r>
            <a:endParaRPr kumimoji="1" lang="ja-JP" altLang="en-US" b="0"/>
          </a:p>
        </p:txBody>
      </p:sp>
      <p:sp>
        <p:nvSpPr>
          <p:cNvPr id="30" name="テキスト ボックス 29">
            <a:extLst>
              <a:ext uri="{FF2B5EF4-FFF2-40B4-BE49-F238E27FC236}">
                <a16:creationId xmlns:a16="http://schemas.microsoft.com/office/drawing/2014/main" id="{6220B3B3-9BBE-6742-8E9B-936F0371207D}"/>
              </a:ext>
            </a:extLst>
          </p:cNvPr>
          <p:cNvSpPr txBox="1"/>
          <p:nvPr/>
        </p:nvSpPr>
        <p:spPr>
          <a:xfrm>
            <a:off x="784722" y="5100249"/>
            <a:ext cx="1673635" cy="715089"/>
          </a:xfrm>
          <a:prstGeom prst="roundRect">
            <a:avLst/>
          </a:prstGeom>
          <a:solidFill>
            <a:schemeClr val="bg1"/>
          </a:solidFill>
          <a:ln w="19050">
            <a:solidFill>
              <a:schemeClr val="tx1">
                <a:lumMod val="50000"/>
                <a:lumOff val="50000"/>
              </a:schemeClr>
            </a:solidFill>
          </a:ln>
          <a:effectLst/>
        </p:spPr>
        <p:txBody>
          <a:bodyPr wrap="square" rtlCol="0">
            <a:spAutoFit/>
          </a:bodyPr>
          <a:lstStyle/>
          <a:p>
            <a:pPr algn="ctr"/>
            <a:r>
              <a:rPr kumimoji="1" lang="vi-VN" altLang="ja-JP" b="0" dirty="0"/>
              <a:t>Tế bào thần kinh</a:t>
            </a:r>
            <a:endParaRPr kumimoji="1" lang="ja-JP" altLang="en-US" b="0"/>
          </a:p>
        </p:txBody>
      </p:sp>
      <p:grpSp>
        <p:nvGrpSpPr>
          <p:cNvPr id="2" name="グループ化 1">
            <a:extLst>
              <a:ext uri="{FF2B5EF4-FFF2-40B4-BE49-F238E27FC236}">
                <a16:creationId xmlns:a16="http://schemas.microsoft.com/office/drawing/2014/main" id="{C4082F2E-E218-524C-B467-61D33EB9CE6C}"/>
              </a:ext>
            </a:extLst>
          </p:cNvPr>
          <p:cNvGrpSpPr/>
          <p:nvPr/>
        </p:nvGrpSpPr>
        <p:grpSpPr>
          <a:xfrm>
            <a:off x="308148" y="2199810"/>
            <a:ext cx="2605333" cy="2838951"/>
            <a:chOff x="8591835" y="702926"/>
            <a:chExt cx="3473777" cy="3785268"/>
          </a:xfrm>
        </p:grpSpPr>
        <p:pic>
          <p:nvPicPr>
            <p:cNvPr id="11" name="図 10">
              <a:extLst>
                <a:ext uri="{FF2B5EF4-FFF2-40B4-BE49-F238E27FC236}">
                  <a16:creationId xmlns:a16="http://schemas.microsoft.com/office/drawing/2014/main" id="{CF407CD0-C5DE-4C4C-99B1-B3F77468AE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643014">
              <a:off x="8964644" y="956784"/>
              <a:ext cx="2274605" cy="3020223"/>
            </a:xfrm>
            <a:prstGeom prst="rect">
              <a:avLst/>
            </a:prstGeom>
          </p:spPr>
        </p:pic>
        <p:sp>
          <p:nvSpPr>
            <p:cNvPr id="12" name="円/楕円 11">
              <a:extLst>
                <a:ext uri="{FF2B5EF4-FFF2-40B4-BE49-F238E27FC236}">
                  <a16:creationId xmlns:a16="http://schemas.microsoft.com/office/drawing/2014/main" id="{666FFA12-C347-1648-930D-DE9C286FFD7A}"/>
                </a:ext>
              </a:extLst>
            </p:cNvPr>
            <p:cNvSpPr/>
            <p:nvPr/>
          </p:nvSpPr>
          <p:spPr bwMode="auto">
            <a:xfrm>
              <a:off x="9220200" y="2590800"/>
              <a:ext cx="228600" cy="211667"/>
            </a:xfrm>
            <a:prstGeom prst="ellipse">
              <a:avLst/>
            </a:prstGeom>
            <a:solidFill>
              <a:schemeClr val="bg1"/>
            </a:solidFill>
            <a:ln w="28575" cap="flat" cmpd="sng" algn="ctr">
              <a:solidFill>
                <a:schemeClr val="tx1"/>
              </a:solid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2" name="右矢印 31">
              <a:extLst>
                <a:ext uri="{FF2B5EF4-FFF2-40B4-BE49-F238E27FC236}">
                  <a16:creationId xmlns:a16="http://schemas.microsoft.com/office/drawing/2014/main" id="{4AB535DC-5FB2-9E44-B437-EB8DA4D0AD86}"/>
                </a:ext>
              </a:extLst>
            </p:cNvPr>
            <p:cNvSpPr/>
            <p:nvPr/>
          </p:nvSpPr>
          <p:spPr bwMode="auto">
            <a:xfrm rot="14800363">
              <a:off x="9492708" y="3598386"/>
              <a:ext cx="445165" cy="330142"/>
            </a:xfrm>
            <a:prstGeom prst="rightArrow">
              <a:avLst/>
            </a:prstGeom>
            <a:solidFill>
              <a:srgbClr val="92D050"/>
            </a:solidFill>
            <a:ln w="28575"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3" name="右矢印 32">
              <a:extLst>
                <a:ext uri="{FF2B5EF4-FFF2-40B4-BE49-F238E27FC236}">
                  <a16:creationId xmlns:a16="http://schemas.microsoft.com/office/drawing/2014/main" id="{63DBD8BB-A7FC-C846-BE40-1DBD2432B639}"/>
                </a:ext>
              </a:extLst>
            </p:cNvPr>
            <p:cNvSpPr/>
            <p:nvPr/>
          </p:nvSpPr>
          <p:spPr bwMode="auto">
            <a:xfrm rot="17527624">
              <a:off x="10868749" y="1093496"/>
              <a:ext cx="445165" cy="330142"/>
            </a:xfrm>
            <a:prstGeom prst="rightArrow">
              <a:avLst/>
            </a:prstGeom>
            <a:solidFill>
              <a:schemeClr val="accent2">
                <a:lumMod val="60000"/>
                <a:lumOff val="40000"/>
              </a:schemeClr>
            </a:solidFill>
            <a:ln w="28575" cap="flat" cmpd="sng" algn="ctr">
              <a:noFill/>
              <a:prstDash val="solid"/>
              <a:round/>
              <a:headEnd type="none" w="sm" len="sm"/>
              <a:tailEnd type="none" w="sm" len="sm"/>
            </a:ln>
            <a:effec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
          <p:nvSpPr>
            <p:cNvPr id="34" name="テキスト ボックス 33">
              <a:extLst>
                <a:ext uri="{FF2B5EF4-FFF2-40B4-BE49-F238E27FC236}">
                  <a16:creationId xmlns:a16="http://schemas.microsoft.com/office/drawing/2014/main" id="{0E883686-7737-034F-B940-253CC5F449BD}"/>
                </a:ext>
              </a:extLst>
            </p:cNvPr>
            <p:cNvSpPr txBox="1"/>
            <p:nvPr/>
          </p:nvSpPr>
          <p:spPr>
            <a:xfrm>
              <a:off x="9314282" y="3995751"/>
              <a:ext cx="2074970" cy="492443"/>
            </a:xfrm>
            <a:prstGeom prst="rect">
              <a:avLst/>
            </a:prstGeom>
            <a:noFill/>
          </p:spPr>
          <p:txBody>
            <a:bodyPr wrap="square" rtlCol="0">
              <a:spAutoFit/>
            </a:bodyPr>
            <a:lstStyle/>
            <a:p>
              <a:r>
                <a:rPr kumimoji="1" lang="en-US" altLang="ja-JP" dirty="0" err="1">
                  <a:solidFill>
                    <a:srgbClr val="00B050"/>
                  </a:solidFill>
                </a:rPr>
                <a:t>Tín</a:t>
              </a:r>
              <a:r>
                <a:rPr kumimoji="1" lang="en-US" altLang="ja-JP" dirty="0">
                  <a:solidFill>
                    <a:srgbClr val="00B050"/>
                  </a:solidFill>
                </a:rPr>
                <a:t> </a:t>
              </a:r>
              <a:r>
                <a:rPr kumimoji="1" lang="en-US" altLang="ja-JP" dirty="0" err="1">
                  <a:solidFill>
                    <a:srgbClr val="00B050"/>
                  </a:solidFill>
                </a:rPr>
                <a:t>hiệu</a:t>
              </a:r>
              <a:r>
                <a:rPr kumimoji="1" lang="en-US" altLang="ja-JP" dirty="0">
                  <a:solidFill>
                    <a:srgbClr val="00B050"/>
                  </a:solidFill>
                </a:rPr>
                <a:t> </a:t>
              </a:r>
              <a:r>
                <a:rPr kumimoji="1" lang="en-US" altLang="ja-JP" dirty="0" err="1">
                  <a:solidFill>
                    <a:srgbClr val="00B050"/>
                  </a:solidFill>
                </a:rPr>
                <a:t>vào</a:t>
              </a:r>
              <a:endParaRPr kumimoji="1" lang="ja-JP" altLang="en-US" dirty="0">
                <a:solidFill>
                  <a:srgbClr val="00B050"/>
                </a:solidFill>
              </a:endParaRPr>
            </a:p>
          </p:txBody>
        </p:sp>
        <p:sp>
          <p:nvSpPr>
            <p:cNvPr id="35" name="テキスト ボックス 34">
              <a:extLst>
                <a:ext uri="{FF2B5EF4-FFF2-40B4-BE49-F238E27FC236}">
                  <a16:creationId xmlns:a16="http://schemas.microsoft.com/office/drawing/2014/main" id="{BF191ABC-D480-424D-89D3-46652E882020}"/>
                </a:ext>
              </a:extLst>
            </p:cNvPr>
            <p:cNvSpPr txBox="1"/>
            <p:nvPr/>
          </p:nvSpPr>
          <p:spPr>
            <a:xfrm>
              <a:off x="10389212" y="702926"/>
              <a:ext cx="1676400" cy="861775"/>
            </a:xfrm>
            <a:prstGeom prst="rect">
              <a:avLst/>
            </a:prstGeom>
            <a:noFill/>
          </p:spPr>
          <p:txBody>
            <a:bodyPr wrap="square" rtlCol="0">
              <a:spAutoFit/>
            </a:bodyPr>
            <a:lstStyle/>
            <a:p>
              <a:r>
                <a:rPr kumimoji="1" lang="en-US" altLang="ja-JP" dirty="0" err="1">
                  <a:solidFill>
                    <a:schemeClr val="accent2">
                      <a:lumMod val="60000"/>
                      <a:lumOff val="40000"/>
                    </a:schemeClr>
                  </a:solidFill>
                </a:rPr>
                <a:t>Tín</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hiệu</a:t>
              </a:r>
              <a:r>
                <a:rPr kumimoji="1" lang="en-US" altLang="ja-JP" dirty="0">
                  <a:solidFill>
                    <a:schemeClr val="accent2">
                      <a:lumMod val="60000"/>
                      <a:lumOff val="40000"/>
                    </a:schemeClr>
                  </a:solidFill>
                </a:rPr>
                <a:t> </a:t>
              </a:r>
              <a:r>
                <a:rPr kumimoji="1" lang="en-US" altLang="ja-JP" dirty="0" err="1">
                  <a:solidFill>
                    <a:schemeClr val="accent2">
                      <a:lumMod val="60000"/>
                      <a:lumOff val="40000"/>
                    </a:schemeClr>
                  </a:solidFill>
                </a:rPr>
                <a:t>ra</a:t>
              </a:r>
              <a:endParaRPr kumimoji="1" lang="ja-JP" altLang="en-US">
                <a:solidFill>
                  <a:schemeClr val="accent2">
                    <a:lumMod val="60000"/>
                    <a:lumOff val="40000"/>
                  </a:schemeClr>
                </a:solidFill>
              </a:endParaRPr>
            </a:p>
          </p:txBody>
        </p:sp>
      </p:grpSp>
      <p:sp>
        <p:nvSpPr>
          <p:cNvPr id="25" name="右矢印 24">
            <a:extLst>
              <a:ext uri="{FF2B5EF4-FFF2-40B4-BE49-F238E27FC236}">
                <a16:creationId xmlns:a16="http://schemas.microsoft.com/office/drawing/2014/main" id="{C900E8EA-95A4-8044-95AE-6B8928D58BD6}"/>
              </a:ext>
            </a:extLst>
          </p:cNvPr>
          <p:cNvSpPr/>
          <p:nvPr/>
        </p:nvSpPr>
        <p:spPr bwMode="auto">
          <a:xfrm rot="20856063">
            <a:off x="6288482" y="2951813"/>
            <a:ext cx="628650" cy="466217"/>
          </a:xfrm>
          <a:prstGeom prst="rightArrow">
            <a:avLst/>
          </a:pr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171450" eaLnBrk="1" hangingPunct="1">
              <a:spcBef>
                <a:spcPct val="20000"/>
              </a:spcBef>
              <a:buClr>
                <a:srgbClr val="FF0000"/>
              </a:buClr>
            </a:pPr>
            <a:endParaRPr lang="ja-JP" altLang="en-US" sz="135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up)">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ppt_y</p:attrName>
                                        </p:attrNameLst>
                                      </p:cBhvr>
                                      <p:tavLst>
                                        <p:tav tm="0">
                                          <p:val>
                                            <p:strVal val="#ppt_y+#ppt_h*1.125000"/>
                                          </p:val>
                                        </p:tav>
                                        <p:tav tm="100000">
                                          <p:val>
                                            <p:strVal val="#ppt_y"/>
                                          </p:val>
                                        </p:tav>
                                      </p:tavLst>
                                    </p:anim>
                                    <p:animEffect transition="in" filter="wipe(up)">
                                      <p:cBhvr>
                                        <p:cTn id="22" dur="500"/>
                                        <p:tgtEl>
                                          <p:spTgt spid="15"/>
                                        </p:tgtEl>
                                      </p:cBhvr>
                                    </p:animEffect>
                                  </p:childTnLst>
                                </p:cTn>
                              </p:par>
                            </p:childTnLst>
                          </p:cTn>
                        </p:par>
                        <p:par>
                          <p:cTn id="23" fill="hold">
                            <p:stCondLst>
                              <p:cond delay="500"/>
                            </p:stCondLst>
                            <p:childTnLst>
                              <p:par>
                                <p:cTn id="24" presetID="12" presetClass="entr" presetSubtype="4"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up)">
                                      <p:cBhvr>
                                        <p:cTn id="27" dur="500"/>
                                        <p:tgtEl>
                                          <p:spTgt spid="24"/>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ppt_y</p:attrName>
                                        </p:attrNameLst>
                                      </p:cBhvr>
                                      <p:tavLst>
                                        <p:tav tm="0">
                                          <p:val>
                                            <p:strVal val="#ppt_y+#ppt_h*1.125000"/>
                                          </p:val>
                                        </p:tav>
                                        <p:tav tm="100000">
                                          <p:val>
                                            <p:strVal val="#ppt_y"/>
                                          </p:val>
                                        </p:tav>
                                      </p:tavLst>
                                    </p:anim>
                                    <p:animEffect transition="in" filter="wipe(up)">
                                      <p:cBhvr>
                                        <p:cTn id="31" dur="500"/>
                                        <p:tgtEl>
                                          <p:spTgt spid="17"/>
                                        </p:tgtEl>
                                      </p:cBhvr>
                                    </p:animEffect>
                                  </p:childTnLst>
                                </p:cTn>
                              </p:par>
                            </p:childTnLst>
                          </p:cTn>
                        </p:par>
                        <p:par>
                          <p:cTn id="32" fill="hold">
                            <p:stCondLst>
                              <p:cond delay="1000"/>
                            </p:stCondLst>
                            <p:childTnLst>
                              <p:par>
                                <p:cTn id="33" presetID="12" presetClass="entr" presetSubtype="4"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p:tgtEl>
                                          <p:spTgt spid="26"/>
                                        </p:tgtEl>
                                        <p:attrNameLst>
                                          <p:attrName>ppt_y</p:attrName>
                                        </p:attrNameLst>
                                      </p:cBhvr>
                                      <p:tavLst>
                                        <p:tav tm="0">
                                          <p:val>
                                            <p:strVal val="#ppt_y+#ppt_h*1.125000"/>
                                          </p:val>
                                        </p:tav>
                                        <p:tav tm="100000">
                                          <p:val>
                                            <p:strVal val="#ppt_y"/>
                                          </p:val>
                                        </p:tav>
                                      </p:tavLst>
                                    </p:anim>
                                    <p:animEffect transition="in" filter="wipe(up)">
                                      <p:cBhvr>
                                        <p:cTn id="36" dur="500"/>
                                        <p:tgtEl>
                                          <p:spTgt spid="2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ppt_y</p:attrName>
                                        </p:attrNameLst>
                                      </p:cBhvr>
                                      <p:tavLst>
                                        <p:tav tm="0">
                                          <p:val>
                                            <p:strVal val="#ppt_y+#ppt_h*1.125000"/>
                                          </p:val>
                                        </p:tav>
                                        <p:tav tm="100000">
                                          <p:val>
                                            <p:strVal val="#ppt_y"/>
                                          </p:val>
                                        </p:tav>
                                      </p:tavLst>
                                    </p:anim>
                                    <p:animEffect transition="in" filter="wipe(up)">
                                      <p:cBhvr>
                                        <p:cTn id="40" dur="500"/>
                                        <p:tgtEl>
                                          <p:spTgt spid="18"/>
                                        </p:tgtEl>
                                      </p:cBhvr>
                                    </p:animEffect>
                                  </p:childTnLst>
                                </p:cTn>
                              </p:par>
                            </p:childTnLst>
                          </p:cTn>
                        </p:par>
                        <p:par>
                          <p:cTn id="41" fill="hold">
                            <p:stCondLst>
                              <p:cond delay="1500"/>
                            </p:stCondLst>
                            <p:childTnLst>
                              <p:par>
                                <p:cTn id="42" presetID="12" presetClass="entr" presetSubtype="4"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p:tgtEl>
                                          <p:spTgt spid="22"/>
                                        </p:tgtEl>
                                        <p:attrNameLst>
                                          <p:attrName>ppt_y</p:attrName>
                                        </p:attrNameLst>
                                      </p:cBhvr>
                                      <p:tavLst>
                                        <p:tav tm="0">
                                          <p:val>
                                            <p:strVal val="#ppt_y+#ppt_h*1.125000"/>
                                          </p:val>
                                        </p:tav>
                                        <p:tav tm="100000">
                                          <p:val>
                                            <p:strVal val="#ppt_y"/>
                                          </p:val>
                                        </p:tav>
                                      </p:tavLst>
                                    </p:anim>
                                    <p:animEffect transition="in" filter="wipe(up)">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p:tgtEl>
                                          <p:spTgt spid="7"/>
                                        </p:tgtEl>
                                        <p:attrNameLst>
                                          <p:attrName>ppt_x</p:attrName>
                                        </p:attrNameLst>
                                      </p:cBhvr>
                                      <p:tavLst>
                                        <p:tav tm="0">
                                          <p:val>
                                            <p:strVal val="#ppt_x-#ppt_w*1.125000"/>
                                          </p:val>
                                        </p:tav>
                                        <p:tav tm="100000">
                                          <p:val>
                                            <p:strVal val="#ppt_x"/>
                                          </p:val>
                                        </p:tav>
                                      </p:tavLst>
                                    </p:anim>
                                    <p:animEffect transition="in" filter="wipe(right)">
                                      <p:cBhvr>
                                        <p:cTn id="51" dur="500"/>
                                        <p:tgtEl>
                                          <p:spTgt spid="7"/>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p:tgtEl>
                                          <p:spTgt spid="25"/>
                                        </p:tgtEl>
                                        <p:attrNameLst>
                                          <p:attrName>ppt_x</p:attrName>
                                        </p:attrNameLst>
                                      </p:cBhvr>
                                      <p:tavLst>
                                        <p:tav tm="0">
                                          <p:val>
                                            <p:strVal val="#ppt_x-#ppt_w*1.125000"/>
                                          </p:val>
                                        </p:tav>
                                        <p:tav tm="100000">
                                          <p:val>
                                            <p:strVal val="#ppt_x"/>
                                          </p:val>
                                        </p:tav>
                                      </p:tavLst>
                                    </p:anim>
                                    <p:animEffect transition="in" filter="wipe(right)">
                                      <p:cBhvr>
                                        <p:cTn id="55" dur="500"/>
                                        <p:tgtEl>
                                          <p:spTgt spid="25"/>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p:tgtEl>
                                          <p:spTgt spid="13"/>
                                        </p:tgtEl>
                                        <p:attrNameLst>
                                          <p:attrName>ppt_x</p:attrName>
                                        </p:attrNameLst>
                                      </p:cBhvr>
                                      <p:tavLst>
                                        <p:tav tm="0">
                                          <p:val>
                                            <p:strVal val="#ppt_x-#ppt_w*1.125000"/>
                                          </p:val>
                                        </p:tav>
                                        <p:tav tm="100000">
                                          <p:val>
                                            <p:strVal val="#ppt_x"/>
                                          </p:val>
                                        </p:tav>
                                      </p:tavLst>
                                    </p:anim>
                                    <p:animEffect transition="in" filter="wipe(right)">
                                      <p:cBhvr>
                                        <p:cTn id="59" dur="500"/>
                                        <p:tgtEl>
                                          <p:spTgt spid="13"/>
                                        </p:tgtEl>
                                      </p:cBhvr>
                                    </p:animEffect>
                                  </p:childTnLst>
                                </p:cTn>
                              </p:par>
                            </p:childTnLst>
                          </p:cTn>
                        </p:par>
                        <p:par>
                          <p:cTn id="60" fill="hold">
                            <p:stCondLst>
                              <p:cond delay="500"/>
                            </p:stCondLst>
                            <p:childTnLst>
                              <p:par>
                                <p:cTn id="61" presetID="12" presetClass="entr" presetSubtype="4"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p:tgtEl>
                                          <p:spTgt spid="27"/>
                                        </p:tgtEl>
                                        <p:attrNameLst>
                                          <p:attrName>ppt_y</p:attrName>
                                        </p:attrNameLst>
                                      </p:cBhvr>
                                      <p:tavLst>
                                        <p:tav tm="0">
                                          <p:val>
                                            <p:strVal val="#ppt_y+#ppt_h*1.125000"/>
                                          </p:val>
                                        </p:tav>
                                        <p:tav tm="100000">
                                          <p:val>
                                            <p:strVal val="#ppt_y"/>
                                          </p:val>
                                        </p:tav>
                                      </p:tavLst>
                                    </p:anim>
                                    <p:animEffect transition="in" filter="wipe(up)">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7" grpId="0"/>
      <p:bldP spid="18" grpId="0"/>
      <p:bldP spid="21" grpId="0" animBg="1"/>
      <p:bldP spid="27" grpId="0" animBg="1"/>
      <p:bldP spid="29"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E965000-FB92-114B-8B93-80F2D2F7657A}"/>
              </a:ext>
            </a:extLst>
          </p:cNvPr>
          <p:cNvSpPr>
            <a:spLocks noGrp="1"/>
          </p:cNvSpPr>
          <p:nvPr>
            <p:ph type="title"/>
          </p:nvPr>
        </p:nvSpPr>
        <p:spPr/>
        <p:txBody>
          <a:bodyPr/>
          <a:lstStyle/>
          <a:p>
            <a:r>
              <a:rPr lang="vi-VN" altLang="ja-JP" sz="2100" b="0" dirty="0"/>
              <a:t> </a:t>
            </a:r>
            <a:r>
              <a:rPr lang="vi-VN" altLang="ja-JP" sz="2100" dirty="0"/>
              <a:t>Mạng Nơ-ron </a:t>
            </a:r>
            <a:r>
              <a:rPr lang="vi-VN" altLang="ja-JP" sz="2100" b="0" dirty="0"/>
              <a:t>là một mô hình tính toán </a:t>
            </a:r>
            <a:br>
              <a:rPr lang="vi-VN" altLang="ja-JP" sz="2100" b="0" dirty="0"/>
            </a:br>
            <a:r>
              <a:rPr lang="vi-VN" altLang="ja-JP" sz="2100" b="0" dirty="0"/>
              <a:t>lấy cảm hứng từ hệ thần kinh sinh học</a:t>
            </a:r>
            <a:endParaRPr kumimoji="1" lang="ja-JP" altLang="en-US" dirty="0"/>
          </a:p>
        </p:txBody>
      </p:sp>
    </p:spTree>
    <p:extLst>
      <p:ext uri="{BB962C8B-B14F-4D97-AF65-F5344CB8AC3E}">
        <p14:creationId xmlns:p14="http://schemas.microsoft.com/office/powerpoint/2010/main" val="1291709187"/>
      </p:ext>
    </p:extLst>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CCCCCC"/>
      </a:accent1>
      <a:accent2>
        <a:srgbClr val="FF0000"/>
      </a:accent2>
      <a:accent3>
        <a:srgbClr val="FFFFFF"/>
      </a:accent3>
      <a:accent4>
        <a:srgbClr val="000000"/>
      </a:accent4>
      <a:accent5>
        <a:srgbClr val="E2E2E2"/>
      </a:accent5>
      <a:accent6>
        <a:srgbClr val="E70000"/>
      </a:accent6>
      <a:hlink>
        <a:srgbClr val="FF0000"/>
      </a:hlink>
      <a:folHlink>
        <a:srgbClr val="99999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anose="020B0604020202020204" pitchFamily="34" charset="0"/>
          <a:buNone/>
          <a:tabLst/>
          <a:defRPr kumimoji="0" lang="en-US" altLang="en-US"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1 - SELECT [Compatibility Mode]" id="{7CF26878-3531-423C-B3EC-1FCA9A6A449F}" vid="{33981232-31BE-4148-9AC4-5AD6D2BC8FB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themeOverride>
</file>

<file path=docProps/app.xml><?xml version="1.0" encoding="utf-8"?>
<Properties xmlns="http://schemas.openxmlformats.org/officeDocument/2006/extended-properties" xmlns:vt="http://schemas.openxmlformats.org/officeDocument/2006/docPropsVTypes">
  <TotalTime>202</TotalTime>
  <Words>1570</Words>
  <Application>Microsoft Office PowerPoint</Application>
  <PresentationFormat>画面に合わせる (4:3)</PresentationFormat>
  <Paragraphs>228</Paragraphs>
  <Slides>42</Slides>
  <Notes>2</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42</vt:i4>
      </vt:variant>
    </vt:vector>
  </HeadingPairs>
  <TitlesOfParts>
    <vt:vector size="46" baseType="lpstr">
      <vt:lpstr>Arial</vt:lpstr>
      <vt:lpstr>Courier New</vt:lpstr>
      <vt:lpstr>Times New Roman</vt:lpstr>
      <vt:lpstr>Default Design</vt:lpstr>
      <vt:lpstr>Trí tuệ nhân tạo</vt:lpstr>
      <vt:lpstr>1. Trí tuệ nhân tạo là gì ?  2. Mình không phải là kỹ sư phần mềm thì mình liệu có cần biết về trí tuệ nhân tạo không?  3. Mình có thể ứng dụng trí tuệ nhân tạo như thế nào để giúp ích hơn cho cuộc sống, tăng thu nhập với tư cách là 1 người đi làm.  </vt:lpstr>
      <vt:lpstr>   </vt:lpstr>
      <vt:lpstr>   </vt:lpstr>
      <vt:lpstr>   </vt:lpstr>
      <vt:lpstr>PowerPoint プレゼンテーション</vt:lpstr>
      <vt:lpstr> Cấu tạo của bộ não gồm những gì ?</vt:lpstr>
      <vt:lpstr>Cấu tạo của bộ nào gồm những gì ?</vt:lpstr>
      <vt:lpstr> Mạng Nơ-ron là một mô hình tính toán  lấy cảm hứng từ hệ thần kinh sinh học</vt:lpstr>
      <vt:lpstr>Thành phần của mạng Nơ ron</vt:lpstr>
      <vt:lpstr>Số lớp của mạng Nơ ron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Trí tuệ nhân tạo làm được những gì?</vt:lpstr>
      <vt:lpstr> Trí tuệ nhân tạo không làm được những gì?</vt:lpstr>
      <vt:lpstr> Trí tuệ nhân tạo không làm được những gì?</vt:lpstr>
      <vt:lpstr> Giải trí①: Trí tuệ nhân tạo không làm được những gì?</vt:lpstr>
      <vt:lpstr> Giải trí②: Trí tuệ nhân tạo không làm được những gì?</vt:lpstr>
      <vt:lpstr>PowerPoint プレゼンテーション</vt:lpstr>
      <vt:lpstr>1. Học có giám sát</vt:lpstr>
      <vt:lpstr>1. Học có giám sát</vt:lpstr>
      <vt:lpstr>1. Học có giám sát</vt:lpstr>
      <vt:lpstr>1. Học có giám sát</vt:lpstr>
      <vt:lpstr>2. Học không có giám sát</vt:lpstr>
      <vt:lpstr>2. Học không có giám sát</vt:lpstr>
      <vt:lpstr>2. Học không có giám sát</vt:lpstr>
      <vt:lpstr>3. Học bán giám sát</vt:lpstr>
      <vt:lpstr>4. Học củng cố</vt:lpstr>
      <vt:lpstr>4. Học củng cố</vt:lpstr>
      <vt:lpstr>4. Học củng cố</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Tóm tắt sách trắng về AI của Nhật Bản</dc:title>
  <dc:creator>CongThanh Nguyen</dc:creator>
  <cp:lastModifiedBy>CongThanh Nguyen</cp:lastModifiedBy>
  <cp:revision>63</cp:revision>
  <dcterms:created xsi:type="dcterms:W3CDTF">2020-06-04T11:10:53Z</dcterms:created>
  <dcterms:modified xsi:type="dcterms:W3CDTF">2020-11-13T15:10:32Z</dcterms:modified>
</cp:coreProperties>
</file>